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4"/>
  </p:notesMasterIdLst>
  <p:sldIdLst>
    <p:sldId id="262" r:id="rId2"/>
    <p:sldId id="264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quel Studio" initials="SS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F"/>
    <a:srgbClr val="FFFFFF"/>
    <a:srgbClr val="69C0C9"/>
    <a:srgbClr val="ED4F44"/>
    <a:srgbClr val="FAA100"/>
    <a:srgbClr val="60AC14"/>
    <a:srgbClr val="0091C8"/>
    <a:srgbClr val="8888A4"/>
    <a:srgbClr val="FEFEFE"/>
    <a:srgbClr val="FF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91" autoAdjust="0"/>
  </p:normalViewPr>
  <p:slideViewPr>
    <p:cSldViewPr snapToGrid="0" showGuides="1">
      <p:cViewPr>
        <p:scale>
          <a:sx n="107" d="100"/>
          <a:sy n="107" d="100"/>
        </p:scale>
        <p:origin x="-84" y="-72"/>
      </p:cViewPr>
      <p:guideLst>
        <p:guide orient="horz" pos="3062"/>
        <p:guide orient="horz" pos="290"/>
        <p:guide orient="horz" pos="3767"/>
        <p:guide orient="horz" pos="1007"/>
        <p:guide orient="horz" pos="2450"/>
        <p:guide orient="horz" pos="2448"/>
        <p:guide orient="horz" pos="2160"/>
        <p:guide orient="horz" pos="3603"/>
        <p:guide pos="2880"/>
        <p:guide pos="290"/>
        <p:guide pos="5474"/>
        <p:guide pos="2984"/>
        <p:guide pos="2776"/>
        <p:guide pos="7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82CE9-F2D0-4D2E-B7F9-BF3E83248BCE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91C38-742D-4867-9E00-215CBC02331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A17334-633E-4DF7-B18E-92611FA4F929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3316738" name="Rectangle 7"/>
          <p:cNvSpPr txBox="1">
            <a:spLocks noGrp="1" noChangeArrowheads="1"/>
          </p:cNvSpPr>
          <p:nvPr/>
        </p:nvSpPr>
        <p:spPr bwMode="auto">
          <a:xfrm>
            <a:off x="3884462" y="8685878"/>
            <a:ext cx="2973538" cy="45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007" tIns="44003" rIns="88007" bIns="44003" anchor="ctr"/>
          <a:lstStyle/>
          <a:p>
            <a:pPr algn="r" defTabSz="880643" eaLnBrk="0" hangingPunct="0"/>
            <a:fld id="{9E103A2B-619C-4E04-BE7E-713F9997B749}" type="slidenum">
              <a:rPr lang="de-DE" sz="900"/>
              <a:pPr algn="r" defTabSz="880643" eaLnBrk="0" hangingPunct="0"/>
              <a:t>2</a:t>
            </a:fld>
            <a:endParaRPr lang="de-DE" sz="900" dirty="0"/>
          </a:p>
        </p:txBody>
      </p:sp>
      <p:sp>
        <p:nvSpPr>
          <p:cNvPr id="3316739" name="Rectangle 7"/>
          <p:cNvSpPr txBox="1">
            <a:spLocks noGrp="1" noChangeArrowheads="1"/>
          </p:cNvSpPr>
          <p:nvPr/>
        </p:nvSpPr>
        <p:spPr bwMode="auto">
          <a:xfrm>
            <a:off x="3887530" y="8687297"/>
            <a:ext cx="2970470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06" tIns="44953" rIns="89906" bIns="44953" anchor="ctr"/>
          <a:lstStyle/>
          <a:p>
            <a:pPr algn="r" defTabSz="899692" eaLnBrk="0" hangingPunct="0"/>
            <a:fld id="{DE39F527-48F9-49CD-AEB5-7AED974C106E}" type="slidenum">
              <a:rPr lang="de-DE" sz="900"/>
              <a:pPr algn="r" defTabSz="899692" eaLnBrk="0" hangingPunct="0"/>
              <a:t>2</a:t>
            </a:fld>
            <a:endParaRPr lang="de-DE" sz="900" dirty="0"/>
          </a:p>
        </p:txBody>
      </p:sp>
      <p:sp>
        <p:nvSpPr>
          <p:cNvPr id="33167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33167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9906" tIns="44953" rIns="89906" bIns="44953"/>
          <a:lstStyle/>
          <a:p>
            <a:pPr eaLnBrk="1" hangingPunct="1"/>
            <a:r>
              <a:rPr lang="de-DE" b="1" dirty="0" err="1" smtClean="0"/>
              <a:t>Monthly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Entwicklung im Versandhandel von den nach Absatz (Sell-Out UN VH) Top 10 OTC-Arzneigruppen.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736725"/>
            <a:ext cx="7448550" cy="1050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5613" y="2970213"/>
            <a:ext cx="7448550" cy="1050925"/>
          </a:xfrm>
        </p:spPr>
        <p:txBody>
          <a:bodyPr/>
          <a:lstStyle>
            <a:lvl1pPr marL="0" indent="0">
              <a:spcBef>
                <a:spcPct val="40000"/>
              </a:spcBef>
              <a:buFont typeface="Verdana" pitchFamily="34" charset="0"/>
              <a:buNone/>
              <a:defRPr sz="18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101" name="Picture 5" descr="ims_PPTHallmk_RGB_PPT_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5988"/>
          </a:xfrm>
          <a:prstGeom prst="rect">
            <a:avLst/>
          </a:prstGeom>
          <a:noFill/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60375" y="6217920"/>
            <a:ext cx="662940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16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4 Content Layout: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1"/>
          </p:nvPr>
        </p:nvSpPr>
        <p:spPr>
          <a:xfrm>
            <a:off x="460375" y="1600200"/>
            <a:ext cx="3946525" cy="2108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3" name="Chart Placeholder 11"/>
          <p:cNvSpPr>
            <a:spLocks noGrp="1"/>
          </p:cNvSpPr>
          <p:nvPr>
            <p:ph type="chart" sz="quarter" idx="12"/>
          </p:nvPr>
        </p:nvSpPr>
        <p:spPr>
          <a:xfrm>
            <a:off x="4737100" y="1600200"/>
            <a:ext cx="3946525" cy="2108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4" name="Chart Placeholder 11"/>
          <p:cNvSpPr>
            <a:spLocks noGrp="1"/>
          </p:cNvSpPr>
          <p:nvPr>
            <p:ph type="chart" sz="quarter" idx="13"/>
          </p:nvPr>
        </p:nvSpPr>
        <p:spPr>
          <a:xfrm>
            <a:off x="460375" y="3871913"/>
            <a:ext cx="3946525" cy="2108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5" name="Chart Placeholder 11"/>
          <p:cNvSpPr>
            <a:spLocks noGrp="1"/>
          </p:cNvSpPr>
          <p:nvPr>
            <p:ph type="chart" sz="quarter" idx="14"/>
          </p:nvPr>
        </p:nvSpPr>
        <p:spPr>
          <a:xfrm>
            <a:off x="4737100" y="3871913"/>
            <a:ext cx="3946525" cy="2108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 Layout: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8045" y="1598613"/>
            <a:ext cx="3950208" cy="4387850"/>
          </a:xfrm>
        </p:spPr>
        <p:txBody>
          <a:bodyPr/>
          <a:lstStyle>
            <a:lvl1pPr>
              <a:buClrTx/>
              <a:defRPr sz="2000">
                <a:solidFill>
                  <a:schemeClr val="tx2"/>
                </a:solidFill>
              </a:defRPr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460375" y="1600200"/>
            <a:ext cx="3946525" cy="4379913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Layou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60375" y="6217920"/>
            <a:ext cx="662940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16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9144000" cy="3429000"/>
          </a:xfrm>
          <a:solidFill>
            <a:schemeClr val="accent1"/>
          </a:solidFill>
        </p:spPr>
        <p:txBody>
          <a:bodyPr bIns="685800" anchor="ctr" anchorCtr="1"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736725"/>
            <a:ext cx="7448550" cy="1050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5613" y="2970213"/>
            <a:ext cx="7448550" cy="320040"/>
          </a:xfrm>
        </p:spPr>
        <p:txBody>
          <a:bodyPr/>
          <a:lstStyle>
            <a:lvl1pPr marL="0" indent="0">
              <a:spcBef>
                <a:spcPct val="40000"/>
              </a:spcBef>
              <a:buFont typeface="Verdana" pitchFamily="34" charset="0"/>
              <a:buNone/>
              <a:defRPr sz="18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101" name="Picture 5" descr="ims_PPTHallmk_RGB_PPT_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5988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Title Ar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55613"/>
            <a:ext cx="77422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14300" y="307975"/>
            <a:ext cx="685800" cy="685800"/>
          </a:xfrm>
        </p:spPr>
        <p:txBody>
          <a:bodyPr/>
          <a:lstStyle>
            <a:lvl1pPr>
              <a:buFontTx/>
              <a:buNone/>
              <a:defRPr sz="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3951287" cy="4387850"/>
          </a:xfrm>
        </p:spPr>
        <p:txBody>
          <a:bodyPr/>
          <a:lstStyle>
            <a:lvl1pPr>
              <a:buClrTx/>
              <a:defRPr sz="2000">
                <a:solidFill>
                  <a:schemeClr val="tx2"/>
                </a:solidFill>
              </a:defRPr>
            </a:lvl1pPr>
            <a:lvl2pPr>
              <a:buClrTx/>
              <a:defRPr sz="1800">
                <a:solidFill>
                  <a:schemeClr val="tx1"/>
                </a:solidFill>
              </a:defRPr>
            </a:lvl2pPr>
            <a:lvl3pPr>
              <a:buClrTx/>
              <a:defRPr sz="1600">
                <a:solidFill>
                  <a:schemeClr val="tx1"/>
                </a:solidFill>
              </a:defRPr>
            </a:lvl3pPr>
            <a:lvl4pPr>
              <a:buClrTx/>
              <a:defRPr sz="1400">
                <a:solidFill>
                  <a:schemeClr val="tx1"/>
                </a:solidFill>
              </a:defRPr>
            </a:lvl4pPr>
            <a:lvl5pPr>
              <a:buClrTx/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8045" y="1598613"/>
            <a:ext cx="3950208" cy="4387850"/>
          </a:xfrm>
        </p:spPr>
        <p:txBody>
          <a:bodyPr/>
          <a:lstStyle>
            <a:lvl1pPr>
              <a:buClrTx/>
              <a:defRPr sz="2000">
                <a:solidFill>
                  <a:schemeClr val="tx2"/>
                </a:solidFill>
              </a:defRPr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9497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949700" cy="3951288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148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14800" cy="3951288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455613"/>
            <a:ext cx="822642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5613" y="1598613"/>
            <a:ext cx="8226425" cy="438785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1"/>
          </p:nvPr>
        </p:nvSpPr>
        <p:spPr>
          <a:xfrm>
            <a:off x="460375" y="1600199"/>
            <a:ext cx="3946525" cy="4379913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3" name="Chart Placeholder 11"/>
          <p:cNvSpPr>
            <a:spLocks noGrp="1"/>
          </p:cNvSpPr>
          <p:nvPr>
            <p:ph type="chart" sz="quarter" idx="12"/>
          </p:nvPr>
        </p:nvSpPr>
        <p:spPr>
          <a:xfrm>
            <a:off x="4737100" y="1600199"/>
            <a:ext cx="3946525" cy="4379913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s_PPTLogo_RGB_PPT_Ligh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26163"/>
            <a:ext cx="9144000" cy="73183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55613" y="455613"/>
            <a:ext cx="8226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5613" y="1598613"/>
            <a:ext cx="82264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13232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8" name="Picture 2" descr="ims_PPTLogo_RGB_PPT_Ligh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26163"/>
            <a:ext cx="9144000" cy="7318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89" r:id="rId3"/>
    <p:sldLayoutId id="214748369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228600" indent="-2286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Font typeface="Verdana" pitchFamily="34" charset="0"/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571500" indent="-22860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Font typeface="Verdana" pitchFamily="34" charset="0"/>
        <a:buChar char="−"/>
        <a:defRPr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2573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6002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5pPr>
      <a:lvl6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6pPr>
      <a:lvl7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7pPr>
      <a:lvl8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8pPr>
      <a:lvl9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oleObject" Target="../embeddings/oleObject2.bin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oleObject" Target="../embeddings/oleObject1.bin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tags" Target="../tags/tag7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Fixed Date [via Insert tab &gt; Header &amp; Footer]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Footer [via Insert tab &gt; Header &amp; Footer]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78CA1E6-1B09-488D-A1FF-E8A47C315D2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2309892" y="1346108"/>
            <a:ext cx="403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 smtClean="0">
                <a:solidFill>
                  <a:srgbClr val="111111"/>
                </a:solidFill>
                <a:latin typeface="Arial" charset="0"/>
              </a:rPr>
              <a:t>Regionsübersicht - Wachstum vs. Marktanteil</a:t>
            </a:r>
            <a:endParaRPr lang="de-DE" sz="1100" dirty="0">
              <a:solidFill>
                <a:srgbClr val="111111"/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4531" y="1669616"/>
            <a:ext cx="6832172" cy="428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3938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Folie" r:id="rId12" imgW="0" imgH="0" progId="TCLayout.ActiveDocument.1">
                  <p:embed/>
                </p:oleObj>
              </mc:Choice>
              <mc:Fallback>
                <p:oleObj name="think-cell Folie" r:id="rId12" imgW="0" imgH="0" progId="TCLayout.ActiveDocument.1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3944" name="Rechteck 9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anchorCtr="0">
            <a:noAutofit/>
          </a:bodyPr>
          <a:lstStyle/>
          <a:p>
            <a:pPr eaLnBrk="0" hangingPunct="0">
              <a:spcBef>
                <a:spcPct val="0"/>
              </a:spcBef>
              <a:spcAft>
                <a:spcPct val="0"/>
              </a:spcAft>
            </a:pPr>
            <a:endParaRPr lang="de-DE" sz="1400">
              <a:latin typeface="Verdana"/>
              <a:sym typeface="Verdana"/>
            </a:endParaRPr>
          </a:p>
        </p:txBody>
      </p:sp>
      <p:sp>
        <p:nvSpPr>
          <p:cNvPr id="1703945" name="Text Box 5"/>
          <p:cNvSpPr txBox="1">
            <a:spLocks noChangeArrowheads="1"/>
          </p:cNvSpPr>
          <p:nvPr/>
        </p:nvSpPr>
        <p:spPr bwMode="auto">
          <a:xfrm>
            <a:off x="2429164" y="1542033"/>
            <a:ext cx="66445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de-DE" sz="1200" b="1" dirty="0" smtClean="0"/>
              <a:t>Verluste und Gewinne von Patienten bei ausgewählten Präparaten</a:t>
            </a:r>
            <a:endParaRPr lang="de-DE" sz="1200" b="1" dirty="0"/>
          </a:p>
        </p:txBody>
      </p:sp>
      <p:graphicFrame>
        <p:nvGraphicFramePr>
          <p:cNvPr id="1703943" name="Object 10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1866899" y="1943100"/>
          <a:ext cx="6734192" cy="4028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13" imgW="6734192" imgH="4028966" progId="MSGraph.Chart.8">
                  <p:embed followColorScheme="full"/>
                </p:oleObj>
              </mc:Choice>
              <mc:Fallback>
                <p:oleObj name="Chart" r:id="rId13" imgW="6734192" imgH="4028966" progId="MSGraph.Chart.8">
                  <p:embed followColorScheme="full"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899" y="1943100"/>
                        <a:ext cx="6734192" cy="4028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3947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74712" y="5375275"/>
            <a:ext cx="9350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/>
          <a:p>
            <a:pPr algn="r" eaLnBrk="0" hangingPunct="0"/>
            <a:fld id="{D765A79F-7F84-49E3-B006-F8B2ACC0A4D6}" type="datetime'P''''''r''''''''''''''ä''''pa''''''''''''''''ra''t ''E'''">
              <a:rPr lang="en-US" sz="1400" smtClean="0"/>
              <a:pPr algn="r" eaLnBrk="0" hangingPunct="0"/>
              <a:t>Präparat E</a:t>
            </a:fld>
            <a:endParaRPr lang="de-DE" sz="1400" dirty="0">
              <a:latin typeface="Verdana"/>
              <a:sym typeface="Verdana"/>
            </a:endParaRPr>
          </a:p>
        </p:txBody>
      </p:sp>
      <p:sp>
        <p:nvSpPr>
          <p:cNvPr id="1703948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900" y="4613275"/>
            <a:ext cx="958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/>
          <a:p>
            <a:pPr algn="r" eaLnBrk="0" hangingPunct="0"/>
            <a:fld id="{86EFE725-6A6F-4D9C-98A3-7CB19061E245}" type="datetime'''P''r''ä''''''p''''''''a''r''''a''t'' ''D'''''''''''''''''">
              <a:rPr lang="en-US" sz="1400" smtClean="0"/>
              <a:pPr algn="r" eaLnBrk="0" hangingPunct="0"/>
              <a:t>Präparat D</a:t>
            </a:fld>
            <a:endParaRPr lang="de-DE" sz="1400" dirty="0">
              <a:latin typeface="Verdana"/>
              <a:sym typeface="Verdana"/>
            </a:endParaRPr>
          </a:p>
        </p:txBody>
      </p:sp>
      <p:sp>
        <p:nvSpPr>
          <p:cNvPr id="1703949" name="Rechteck 1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3600" y="3851275"/>
            <a:ext cx="946150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>
            <a:noAutofit/>
          </a:bodyPr>
          <a:lstStyle/>
          <a:p>
            <a:pPr algn="r" eaLnBrk="0" hangingPunct="0"/>
            <a:fld id="{0859104E-511F-4BE3-A995-6A3748A58744}" type="datetime'''P''''''''''''''''r''ä''''''''''''p''''''ar''''at'' ''''C'''">
              <a:rPr lang="en-US" sz="1400" smtClean="0"/>
              <a:pPr algn="r" eaLnBrk="0" hangingPunct="0"/>
              <a:t>Präparat C</a:t>
            </a:fld>
            <a:endParaRPr lang="de-DE" sz="1400" dirty="0">
              <a:latin typeface="Verdana"/>
              <a:sym typeface="Verdana"/>
            </a:endParaRPr>
          </a:p>
        </p:txBody>
      </p:sp>
      <p:sp>
        <p:nvSpPr>
          <p:cNvPr id="1703950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65187" y="3089275"/>
            <a:ext cx="9445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noAutofit/>
          </a:bodyPr>
          <a:lstStyle/>
          <a:p>
            <a:pPr algn="r" eaLnBrk="0" hangingPunct="0"/>
            <a:fld id="{9667D077-851C-49FB-A5FD-04945E0C47A4}" type="datetime'''''''''''''P''''''r''äp''a''''''''''''r''a''''''''t ''B'">
              <a:rPr lang="en-US" sz="1400" smtClean="0"/>
              <a:pPr algn="r" eaLnBrk="0" hangingPunct="0"/>
              <a:t>Präparat B</a:t>
            </a:fld>
            <a:endParaRPr lang="de-DE" sz="1400" dirty="0">
              <a:latin typeface="Verdana"/>
              <a:sym typeface="Verdana"/>
            </a:endParaRPr>
          </a:p>
        </p:txBody>
      </p:sp>
      <p:sp>
        <p:nvSpPr>
          <p:cNvPr id="20" name="Rechteck 19"/>
          <p:cNvSpPr/>
          <p:nvPr>
            <p:custDataLst>
              <p:tags r:id="rId9"/>
            </p:custDataLst>
          </p:nvPr>
        </p:nvSpPr>
        <p:spPr bwMode="auto">
          <a:xfrm>
            <a:off x="865187" y="2327275"/>
            <a:ext cx="944562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 eaLnBrk="0" hangingPunct="0"/>
            <a:fld id="{85F41F04-309E-476A-A432-E69D2C627EB9}" type="datetime'''''''''''P''r''''ä''p''''''a''''''''''r''''''at'' ''A'''''''">
              <a:rPr lang="en-US" sz="1400" smtClean="0"/>
              <a:pPr algn="r" eaLnBrk="0" hangingPunct="0"/>
              <a:t>Präparat A</a:t>
            </a:fld>
            <a:endParaRPr kumimoji="0" lang="de-DE" sz="1400" strike="noStrike" cap="none" normalizeH="0" dirty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085&quot;/&gt;&lt;CPresentation id=&quot;1&quot;&gt;&lt;m_precDefaultNumber/&gt;&lt;m_precDefaultPercent/&gt;&lt;m_precDefaultDate/&gt;&lt;m_precDefaultYear/&gt;&lt;m_precDefaultQuarter/&gt;&lt;m_precDefaultMonth/&gt;&lt;m_precDefaultWeek/&gt;&lt;m_precDefaultDay/&gt;&lt;m_mruColor&gt;&lt;m_vecMRU length=&quot;1&quot;&gt;&lt;elem m_fUsage=&quot;4.09510000000000040000E+000&quot;&gt;&lt;m_ppcolschidx val=&quot;0&quot;/&gt;&lt;m_rgb r=&quot;0&quot; g=&quot;91&quot; b=&quot;c8&quot;/&gt;&lt;/elem&gt;&lt;/m_vecMRU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V9inQlqb0mrVqeoSL9Fq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X3t1ZzdUqQqtOCn_qkt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zW3hvYJk27u56BSHeU7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Aw9TNb7DEq6Ga.C22Xc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2O1n7VNS0G4xiNd7cMgs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jYVmw.mL0iKqu2ZMQzp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FaPfrLw9U2UweBzxosSi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GZZrCHpU.O3ywwY2W5nw"/>
</p:tagLst>
</file>

<file path=ppt/theme/theme1.xml><?xml version="1.0" encoding="utf-8"?>
<a:theme xmlns:a="http://schemas.openxmlformats.org/drawingml/2006/main" name="blank">
  <a:themeElements>
    <a:clrScheme name="IMS Standard/Light">
      <a:dk1>
        <a:srgbClr val="111111"/>
      </a:dk1>
      <a:lt1>
        <a:srgbClr val="FFFFFF"/>
      </a:lt1>
      <a:dk2>
        <a:srgbClr val="0E0733"/>
      </a:dk2>
      <a:lt2>
        <a:srgbClr val="2E8D9E"/>
      </a:lt2>
      <a:accent1>
        <a:srgbClr val="C07200"/>
      </a:accent1>
      <a:accent2>
        <a:srgbClr val="0F6800"/>
      </a:accent2>
      <a:accent3>
        <a:srgbClr val="00528A"/>
      </a:accent3>
      <a:accent4>
        <a:srgbClr val="860C0E"/>
      </a:accent4>
      <a:accent5>
        <a:srgbClr val="808080"/>
      </a:accent5>
      <a:accent6>
        <a:srgbClr val="C0C0C0"/>
      </a:accent6>
      <a:hlink>
        <a:srgbClr val="0091C8"/>
      </a:hlink>
      <a:folHlink>
        <a:srgbClr val="8888A4"/>
      </a:folHlink>
    </a:clrScheme>
    <a:fontScheme name="IMS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111111"/>
        </a:dk1>
        <a:lt1>
          <a:srgbClr val="FFFFFF"/>
        </a:lt1>
        <a:dk2>
          <a:srgbClr val="0E0733"/>
        </a:dk2>
        <a:lt2>
          <a:srgbClr val="2E8D9E"/>
        </a:lt2>
        <a:accent1>
          <a:srgbClr val="C07200"/>
        </a:accent1>
        <a:accent2>
          <a:srgbClr val="0F6800"/>
        </a:accent2>
        <a:accent3>
          <a:srgbClr val="FFFFFF"/>
        </a:accent3>
        <a:accent4>
          <a:srgbClr val="0D0D0D"/>
        </a:accent4>
        <a:accent5>
          <a:srgbClr val="DCBCAA"/>
        </a:accent5>
        <a:accent6>
          <a:srgbClr val="0C5E00"/>
        </a:accent6>
        <a:hlink>
          <a:srgbClr val="00528A"/>
        </a:hlink>
        <a:folHlink>
          <a:srgbClr val="860C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61</Words>
  <Application>Microsoft Office PowerPoint</Application>
  <PresentationFormat>Bildschirmpräsentation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blank</vt:lpstr>
      <vt:lpstr>think-cell Folie</vt:lpstr>
      <vt:lpstr>Chart</vt:lpstr>
      <vt:lpstr>PowerPoint-Präsentation</vt:lpstr>
      <vt:lpstr>PowerPoint-Präsentation</vt:lpstr>
    </vt:vector>
  </TitlesOfParts>
  <Company>IMS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IMS Health</dc:creator>
  <cp:lastModifiedBy>admin</cp:lastModifiedBy>
  <cp:revision>12</cp:revision>
  <dcterms:created xsi:type="dcterms:W3CDTF">2012-10-31T13:08:51Z</dcterms:created>
  <dcterms:modified xsi:type="dcterms:W3CDTF">2013-03-26T10:16:00Z</dcterms:modified>
</cp:coreProperties>
</file>