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FFA569"/>
    <a:srgbClr val="818181"/>
    <a:srgbClr val="777777"/>
    <a:srgbClr val="666666"/>
    <a:srgbClr val="FFFFFF"/>
    <a:srgbClr val="A6A6A6"/>
    <a:srgbClr val="8E8E8E"/>
    <a:srgbClr val="B4B4B4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1734" y="10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t.baintern.de\dfs\969\Ablagen\D96901-103-PM\1303_Presseinformationen\1303_Presseinformationen_(AMB)\AMB_2017\Juni\Ausbildung\Chancenberuf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41489250493389E-2"/>
          <c:y val="7.0324232397306091E-2"/>
          <c:w val="0.93691702149901324"/>
          <c:h val="0.88869236544051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Tabelle1!$C$3</c:f>
              <c:strCache>
                <c:ptCount val="1"/>
                <c:pt idx="0">
                  <c:v>unversorgte Bewerber</c:v>
                </c:pt>
              </c:strCache>
            </c:strRef>
          </c:tx>
          <c:spPr>
            <a:solidFill>
              <a:srgbClr val="E200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Tabelle1!$B$4:$B$13</c:f>
              <c:strCache>
                <c:ptCount val="10"/>
                <c:pt idx="0">
                  <c:v>Fleischereifachverkäufer</c:v>
                </c:pt>
                <c:pt idx="1">
                  <c:v>Werkzeugmechaniker/in</c:v>
                </c:pt>
                <c:pt idx="2">
                  <c:v>Mechatroniker/in - Kältetechnik</c:v>
                </c:pt>
                <c:pt idx="3">
                  <c:v>Verfahrmechaniker-Formteile</c:v>
                </c:pt>
                <c:pt idx="4">
                  <c:v>Dachdecker</c:v>
                </c:pt>
                <c:pt idx="5">
                  <c:v>Beton- und Stahlbetonbauer/in</c:v>
                </c:pt>
                <c:pt idx="6">
                  <c:v>Verfahrensm.-Beschichtungstechnik</c:v>
                </c:pt>
                <c:pt idx="7">
                  <c:v>Mikrotechnologe/-technologin</c:v>
                </c:pt>
                <c:pt idx="8">
                  <c:v>Produktionsmechaniker/in - Textil</c:v>
                </c:pt>
                <c:pt idx="9">
                  <c:v>Medientechnologe-Druckverarbeitung</c:v>
                </c:pt>
              </c:strCache>
            </c:strRef>
          </c:cat>
          <c:val>
            <c:numRef>
              <c:f>Tabelle1!$C$4:$C$13</c:f>
              <c:numCache>
                <c:formatCode>* #,##0;* \-_ #,##0;\-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Tabelle1!$D$3</c:f>
              <c:strCache>
                <c:ptCount val="1"/>
                <c:pt idx="0">
                  <c:v>unbesetzte Stellen</c:v>
                </c:pt>
              </c:strCache>
            </c:strRef>
          </c:tx>
          <c:spPr>
            <a:solidFill>
              <a:srgbClr val="FFA5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Tabelle1!$B$4:$B$13</c:f>
              <c:strCache>
                <c:ptCount val="10"/>
                <c:pt idx="0">
                  <c:v>Fleischereifachverkäufer</c:v>
                </c:pt>
                <c:pt idx="1">
                  <c:v>Werkzeugmechaniker/in</c:v>
                </c:pt>
                <c:pt idx="2">
                  <c:v>Mechatroniker/in - Kältetechnik</c:v>
                </c:pt>
                <c:pt idx="3">
                  <c:v>Verfahrmechaniker-Formteile</c:v>
                </c:pt>
                <c:pt idx="4">
                  <c:v>Dachdecker</c:v>
                </c:pt>
                <c:pt idx="5">
                  <c:v>Beton- und Stahlbetonbauer/in</c:v>
                </c:pt>
                <c:pt idx="6">
                  <c:v>Verfahrensm.-Beschichtungstechnik</c:v>
                </c:pt>
                <c:pt idx="7">
                  <c:v>Mikrotechnologe/-technologin</c:v>
                </c:pt>
                <c:pt idx="8">
                  <c:v>Produktionsmechaniker/in - Textil</c:v>
                </c:pt>
                <c:pt idx="9">
                  <c:v>Medientechnologe-Druckverarbeitung</c:v>
                </c:pt>
              </c:strCache>
            </c:strRef>
          </c:cat>
          <c:val>
            <c:numRef>
              <c:f>Tabelle1!$D$4:$D$13</c:f>
              <c:numCache>
                <c:formatCode>* #,##0;* \-_ #,##0;\-</c:formatCode>
                <c:ptCount val="10"/>
                <c:pt idx="0">
                  <c:v>116</c:v>
                </c:pt>
                <c:pt idx="1">
                  <c:v>97</c:v>
                </c:pt>
                <c:pt idx="2">
                  <c:v>68</c:v>
                </c:pt>
                <c:pt idx="3">
                  <c:v>61</c:v>
                </c:pt>
                <c:pt idx="4">
                  <c:v>45</c:v>
                </c:pt>
                <c:pt idx="5">
                  <c:v>42</c:v>
                </c:pt>
                <c:pt idx="6">
                  <c:v>38</c:v>
                </c:pt>
                <c:pt idx="7">
                  <c:v>26</c:v>
                </c:pt>
                <c:pt idx="8">
                  <c:v>23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703888"/>
        <c:axId val="231704280"/>
      </c:barChart>
      <c:catAx>
        <c:axId val="23170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1704280"/>
        <c:crosses val="autoZero"/>
        <c:auto val="1"/>
        <c:lblAlgn val="ctr"/>
        <c:lblOffset val="100"/>
        <c:noMultiLvlLbl val="0"/>
      </c:catAx>
      <c:valAx>
        <c:axId val="231704280"/>
        <c:scaling>
          <c:orientation val="minMax"/>
        </c:scaling>
        <c:delete val="1"/>
        <c:axPos val="l"/>
        <c:numFmt formatCode="* #,##0;* \-_ #,##0;\-" sourceLinked="1"/>
        <c:majorTickMark val="none"/>
        <c:minorTickMark val="none"/>
        <c:tickLblPos val="nextTo"/>
        <c:crossAx val="2317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251038870990793"/>
          <c:y val="0.14222883406768042"/>
          <c:w val="0.71157306234896722"/>
          <c:h val="4.545487323733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0.02943</cdr:x>
      <cdr:y>0.34656</cdr:y>
    </cdr:from>
    <cdr:to>
      <cdr:x>0.11309</cdr:x>
      <cdr:y>0.85898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0342" y="1181305"/>
          <a:ext cx="370549" cy="174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Fleischereifachverkäufer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0.11984</cdr:x>
      <cdr:y>0.47808</cdr:y>
    </cdr:from>
    <cdr:to>
      <cdr:x>0.2035</cdr:x>
      <cdr:y>0.85623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30763" y="1629639"/>
          <a:ext cx="370549" cy="1288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Werkzeugmechaniker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0.2132</cdr:x>
      <cdr:y>0.45082</cdr:y>
    </cdr:from>
    <cdr:to>
      <cdr:x>0.29686</cdr:x>
      <cdr:y>0.88412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944271" y="1536714"/>
          <a:ext cx="370549" cy="14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Mechatroniker - Kältetechnik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0.30687</cdr:x>
      <cdr:y>0.54465</cdr:y>
    </cdr:from>
    <cdr:to>
      <cdr:x>0.39053</cdr:x>
      <cdr:y>0.89279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359157" y="1856544"/>
          <a:ext cx="370549" cy="1186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Verfahrensm. Formteile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0.87319</cdr:x>
      <cdr:y>0.29621</cdr:y>
    </cdr:from>
    <cdr:to>
      <cdr:x>0.95685</cdr:x>
      <cdr:y>0.90305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3867426" y="1009676"/>
          <a:ext cx="370549" cy="206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Medientechnologe - Druckverarbeitung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0.77521</cdr:x>
      <cdr:y>0.45407</cdr:y>
    </cdr:from>
    <cdr:to>
      <cdr:x>0.85887</cdr:x>
      <cdr:y>0.90305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3433456" y="1547802"/>
          <a:ext cx="370549" cy="1530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Produktionsmechaniker Textil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0.68169</cdr:x>
      <cdr:y>0.59703</cdr:y>
    </cdr:from>
    <cdr:to>
      <cdr:x>0.76536</cdr:x>
      <cdr:y>0.90305</cdr:y>
    </cdr:to>
    <cdr:sp macro="" textlink="">
      <cdr:nvSpPr>
        <cdr:cNvPr id="8" name="Textfeld 1"/>
        <cdr:cNvSpPr txBox="1"/>
      </cdr:nvSpPr>
      <cdr:spPr>
        <a:xfrm xmlns:a="http://schemas.openxmlformats.org/drawingml/2006/main">
          <a:off x="3019281" y="2035082"/>
          <a:ext cx="370549" cy="1043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Mikrotechnologe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0.58534</cdr:x>
      <cdr:y>0.29621</cdr:y>
    </cdr:from>
    <cdr:to>
      <cdr:x>0.66901</cdr:x>
      <cdr:y>0.90305</cdr:y>
    </cdr:to>
    <cdr:sp macro="" textlink="">
      <cdr:nvSpPr>
        <cdr:cNvPr id="9" name="Textfeld 1"/>
        <cdr:cNvSpPr txBox="1"/>
      </cdr:nvSpPr>
      <cdr:spPr>
        <a:xfrm xmlns:a="http://schemas.openxmlformats.org/drawingml/2006/main">
          <a:off x="2592540" y="1009676"/>
          <a:ext cx="370549" cy="206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Verfahrensm. Beschichtungstechnik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0.49074</cdr:x>
      <cdr:y>0.28805</cdr:y>
    </cdr:from>
    <cdr:to>
      <cdr:x>0.5744</cdr:x>
      <cdr:y>0.89489</cdr:y>
    </cdr:to>
    <cdr:sp macro="" textlink="">
      <cdr:nvSpPr>
        <cdr:cNvPr id="10" name="Textfeld 1"/>
        <cdr:cNvSpPr txBox="1"/>
      </cdr:nvSpPr>
      <cdr:spPr>
        <a:xfrm xmlns:a="http://schemas.openxmlformats.org/drawingml/2006/main">
          <a:off x="2173510" y="981866"/>
          <a:ext cx="370549" cy="206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Beton- und Stahlbetonbauer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0.39785</cdr:x>
      <cdr:y>0.62849</cdr:y>
    </cdr:from>
    <cdr:to>
      <cdr:x>0.48152</cdr:x>
      <cdr:y>0.89641</cdr:y>
    </cdr:to>
    <cdr:sp macro="" textlink="">
      <cdr:nvSpPr>
        <cdr:cNvPr id="11" name="Textfeld 1"/>
        <cdr:cNvSpPr txBox="1"/>
      </cdr:nvSpPr>
      <cdr:spPr>
        <a:xfrm xmlns:a="http://schemas.openxmlformats.org/drawingml/2006/main">
          <a:off x="1762134" y="2142339"/>
          <a:ext cx="370549" cy="91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>
              <a:latin typeface="Arial" panose="020B0604020202020204" pitchFamily="34" charset="0"/>
              <a:cs typeface="Arial" panose="020B0604020202020204" pitchFamily="34" charset="0"/>
            </a:rPr>
            <a:t>Dachdecker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91CD4-0008-9C45-B237-2BF3D213D395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C60C-8761-6746-A3C4-BC1FD83B14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76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8C43-22D3-4057-AA0A-2A6A1E96BC25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E26E8-CC53-4D4E-B6F4-506CEA58A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9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0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74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0" tIns="45520" rIns="91040" bIns="455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85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79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7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1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4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5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4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6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50E1-FFC8-904C-A67D-80E47A49CEEC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856E-D1E9-3649-853C-B9504F2F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5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tif"/><Relationship Id="rId5" Type="http://schemas.openxmlformats.org/officeDocument/2006/relationships/image" Target="../media/image2.png"/><Relationship Id="rId10" Type="http://schemas.openxmlformats.org/officeDocument/2006/relationships/image" Target="../media/image7.tif"/><Relationship Id="rId4" Type="http://schemas.openxmlformats.org/officeDocument/2006/relationships/image" Target="../media/image1.png"/><Relationship Id="rId9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ild 3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38" y="692696"/>
            <a:ext cx="5358098" cy="6671728"/>
          </a:xfrm>
          <a:prstGeom prst="rect">
            <a:avLst/>
          </a:prstGeom>
        </p:spPr>
      </p:pic>
      <p:sp>
        <p:nvSpPr>
          <p:cNvPr id="246" name="Textfeld 245"/>
          <p:cNvSpPr txBox="1"/>
          <p:nvPr/>
        </p:nvSpPr>
        <p:spPr>
          <a:xfrm>
            <a:off x="7106400" y="293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7106400" y="275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7106400" y="257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06400" y="239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feld 206"/>
          <p:cNvSpPr txBox="1"/>
          <p:nvPr/>
        </p:nvSpPr>
        <p:spPr>
          <a:xfrm>
            <a:off x="7106400" y="221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42"/>
          <p:cNvSpPr>
            <a:spLocks noChangeAspect="1" noChangeArrowheads="1"/>
          </p:cNvSpPr>
          <p:nvPr/>
        </p:nvSpPr>
        <p:spPr bwMode="auto">
          <a:xfrm rot="16818147">
            <a:off x="7154272" y="2060026"/>
            <a:ext cx="145101" cy="143578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7106400" y="2039482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723200" y="2939083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42"/>
          <p:cNvSpPr>
            <a:spLocks noChangeAspect="1" noChangeArrowheads="1"/>
          </p:cNvSpPr>
          <p:nvPr/>
        </p:nvSpPr>
        <p:spPr bwMode="auto">
          <a:xfrm rot="16818147">
            <a:off x="4770433" y="2059627"/>
            <a:ext cx="145101" cy="143578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7" name="Textfeld 236"/>
          <p:cNvSpPr txBox="1"/>
          <p:nvPr/>
        </p:nvSpPr>
        <p:spPr>
          <a:xfrm>
            <a:off x="4723200" y="2039083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723200" y="2579083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4723200" y="2399083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42"/>
          <p:cNvSpPr>
            <a:spLocks noChangeAspect="1" noChangeArrowheads="1"/>
          </p:cNvSpPr>
          <p:nvPr/>
        </p:nvSpPr>
        <p:spPr bwMode="auto">
          <a:xfrm rot="16818147">
            <a:off x="4770433" y="2239627"/>
            <a:ext cx="145101" cy="143578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4723200" y="2219083"/>
            <a:ext cx="2487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7" y="1722155"/>
            <a:ext cx="4076728" cy="2930981"/>
          </a:xfrm>
          <a:prstGeom prst="rect">
            <a:avLst/>
          </a:prstGeom>
        </p:spPr>
      </p:pic>
      <p:pic>
        <p:nvPicPr>
          <p:cNvPr id="57" name="Bild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47" y="4753499"/>
            <a:ext cx="1373850" cy="987734"/>
          </a:xfrm>
          <a:prstGeom prst="rect">
            <a:avLst/>
          </a:prstGeom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277200" y="-12032"/>
            <a:ext cx="8344042" cy="809425"/>
          </a:xfrm>
          <a:prstGeom prst="rect">
            <a:avLst/>
          </a:prstGeom>
        </p:spPr>
        <p:txBody>
          <a:bodyPr/>
          <a:lstStyle>
            <a:lvl1pPr algn="l" defTabSz="458648" rtl="0" eaLnBrk="1" latinLnBrk="0" hangingPunct="1">
              <a:spcBef>
                <a:spcPct val="0"/>
              </a:spcBef>
              <a:buNone/>
              <a:defRPr sz="1999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z="2800" dirty="0">
                <a:solidFill>
                  <a:srgbClr val="FF0000"/>
                </a:solidFill>
              </a:rPr>
              <a:t>Gute Ausbildungschancen für Schüler in </a:t>
            </a:r>
            <a:r>
              <a:rPr lang="de-DE" sz="2800" dirty="0" smtClean="0">
                <a:solidFill>
                  <a:srgbClr val="FF0000"/>
                </a:solidFill>
              </a:rPr>
              <a:t>Sachsen!</a:t>
            </a:r>
            <a:endParaRPr lang="de-DE" sz="2400" dirty="0">
              <a:solidFill>
                <a:srgbClr val="FF0000"/>
              </a:solidFill>
              <a:latin typeface="Magneto" panose="04030805050802020D02" pitchFamily="82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8" y="6289537"/>
            <a:ext cx="571685" cy="47106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1" y="6323075"/>
            <a:ext cx="1816128" cy="37700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4674984" y="1018869"/>
            <a:ext cx="222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smtClean="0">
                <a:latin typeface="Arial"/>
                <a:cs typeface="Arial"/>
              </a:rPr>
              <a:t>Wunschberufe seit </a:t>
            </a:r>
            <a:r>
              <a:rPr lang="de-DE" sz="1200" b="1" dirty="0" smtClean="0">
                <a:latin typeface="Arial"/>
                <a:cs typeface="Arial"/>
              </a:rPr>
              <a:t>Jahren unverändert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Sachsen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Juni 2017</a:t>
            </a:r>
            <a:endParaRPr lang="de-DE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Gruppierung 277"/>
          <p:cNvGrpSpPr/>
          <p:nvPr/>
        </p:nvGrpSpPr>
        <p:grpSpPr>
          <a:xfrm>
            <a:off x="4585318" y="1013617"/>
            <a:ext cx="74865" cy="5633753"/>
            <a:chOff x="4532145" y="1191960"/>
            <a:chExt cx="119407" cy="3947916"/>
          </a:xfrm>
        </p:grpSpPr>
        <p:cxnSp>
          <p:nvCxnSpPr>
            <p:cNvPr id="226" name="Gerade Verbindung 278"/>
            <p:cNvCxnSpPr/>
            <p:nvPr userDrawn="1"/>
          </p:nvCxnSpPr>
          <p:spPr>
            <a:xfrm>
              <a:off x="4532145" y="5139876"/>
              <a:ext cx="114300" cy="0"/>
            </a:xfrm>
            <a:prstGeom prst="line">
              <a:avLst/>
            </a:prstGeom>
            <a:ln w="9525" cmpd="sng">
              <a:solidFill>
                <a:srgbClr val="8E8E8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Gerade Verbindung 279"/>
            <p:cNvCxnSpPr/>
            <p:nvPr userDrawn="1"/>
          </p:nvCxnSpPr>
          <p:spPr>
            <a:xfrm>
              <a:off x="4537252" y="1191960"/>
              <a:ext cx="114300" cy="0"/>
            </a:xfrm>
            <a:prstGeom prst="line">
              <a:avLst/>
            </a:prstGeom>
            <a:ln w="9525" cmpd="sng">
              <a:solidFill>
                <a:srgbClr val="8E8E8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 Verbindung 280"/>
            <p:cNvCxnSpPr/>
            <p:nvPr userDrawn="1"/>
          </p:nvCxnSpPr>
          <p:spPr>
            <a:xfrm>
              <a:off x="4537252" y="1191960"/>
              <a:ext cx="0" cy="3947916"/>
            </a:xfrm>
            <a:prstGeom prst="line">
              <a:avLst/>
            </a:prstGeom>
            <a:ln w="9525" cmpd="sng">
              <a:solidFill>
                <a:srgbClr val="8E8E8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Gerade Verbindung 282"/>
          <p:cNvCxnSpPr/>
          <p:nvPr/>
        </p:nvCxnSpPr>
        <p:spPr>
          <a:xfrm>
            <a:off x="4736333" y="3407813"/>
            <a:ext cx="4142887" cy="0"/>
          </a:xfrm>
          <a:prstGeom prst="line">
            <a:avLst/>
          </a:prstGeom>
          <a:ln w="9525" cmpd="sng">
            <a:solidFill>
              <a:srgbClr val="8E8E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feld 215"/>
          <p:cNvSpPr txBox="1"/>
          <p:nvPr/>
        </p:nvSpPr>
        <p:spPr>
          <a:xfrm>
            <a:off x="278797" y="1018869"/>
            <a:ext cx="413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Mehr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unbesetzte Lehrstellen als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Bewerber in Sachsen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Sachsen und Kreise</a:t>
            </a:r>
            <a:endParaRPr lang="de-DE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Juni 2017</a:t>
            </a:r>
            <a:endParaRPr lang="de-DE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feld 214"/>
          <p:cNvSpPr txBox="1"/>
          <p:nvPr/>
        </p:nvSpPr>
        <p:spPr>
          <a:xfrm rot="16200000">
            <a:off x="3172623" y="5291181"/>
            <a:ext cx="26492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rgbClr val="777777"/>
                </a:solidFill>
                <a:latin typeface="Arial"/>
                <a:cs typeface="Arial"/>
              </a:rPr>
              <a:t>Quelle: Statistik der Bundesagentur für Arbeit</a:t>
            </a:r>
            <a:endParaRPr lang="de-DE" sz="600" dirty="0">
              <a:solidFill>
                <a:srgbClr val="777777"/>
              </a:solidFill>
              <a:latin typeface="Arial"/>
              <a:cs typeface="Arial"/>
            </a:endParaRPr>
          </a:p>
        </p:txBody>
      </p:sp>
      <p:sp>
        <p:nvSpPr>
          <p:cNvPr id="219" name="Textfeld 218"/>
          <p:cNvSpPr txBox="1"/>
          <p:nvPr/>
        </p:nvSpPr>
        <p:spPr>
          <a:xfrm>
            <a:off x="4674984" y="3479131"/>
            <a:ext cx="454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Berufe mit guten Chancen auf Ausbildung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Sachsen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Juni 2017</a:t>
            </a:r>
            <a:endParaRPr lang="de-DE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1560" y="2924944"/>
            <a:ext cx="601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Leipzig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3160" y="2027833"/>
            <a:ext cx="840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Leipzig, Stadt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8747" y="3524400"/>
            <a:ext cx="1016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Zwickau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136156" y="4250233"/>
            <a:ext cx="937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Erzgebirgskreis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54723" y="3031599"/>
            <a:ext cx="8568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Mittelsachsen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707719" y="3670518"/>
            <a:ext cx="666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Chemnitz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48357" y="2943924"/>
            <a:ext cx="6508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Dresden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323232" y="2534857"/>
            <a:ext cx="809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Bautzen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760335" y="1644568"/>
            <a:ext cx="975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Görlitz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451011" y="3559005"/>
            <a:ext cx="125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Sächsische Schweiz – Osterzgebirge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06644" y="4573995"/>
            <a:ext cx="6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Vogtland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898416" y="1700808"/>
            <a:ext cx="894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Nordsachsen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898501" y="2580826"/>
            <a:ext cx="1105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Meißen</a:t>
            </a:r>
          </a:p>
        </p:txBody>
      </p:sp>
      <p:sp>
        <p:nvSpPr>
          <p:cNvPr id="35" name="Freeform 5"/>
          <p:cNvSpPr>
            <a:spLocks noChangeAspect="1"/>
          </p:cNvSpPr>
          <p:nvPr/>
        </p:nvSpPr>
        <p:spPr bwMode="auto">
          <a:xfrm rot="14947397">
            <a:off x="1775990" y="3213698"/>
            <a:ext cx="455836" cy="504000"/>
          </a:xfrm>
          <a:custGeom>
            <a:avLst/>
            <a:gdLst>
              <a:gd name="T0" fmla="*/ 185 w 369"/>
              <a:gd name="T1" fmla="*/ 415 h 415"/>
              <a:gd name="T2" fmla="*/ 185 w 369"/>
              <a:gd name="T3" fmla="*/ 415 h 415"/>
              <a:gd name="T4" fmla="*/ 0 w 369"/>
              <a:gd name="T5" fmla="*/ 230 h 415"/>
              <a:gd name="T6" fmla="*/ 185 w 369"/>
              <a:gd name="T7" fmla="*/ 46 h 415"/>
              <a:gd name="T8" fmla="*/ 256 w 369"/>
              <a:gd name="T9" fmla="*/ 60 h 415"/>
              <a:gd name="T10" fmla="*/ 352 w 369"/>
              <a:gd name="T11" fmla="*/ 0 h 415"/>
              <a:gd name="T12" fmla="*/ 316 w 369"/>
              <a:gd name="T13" fmla="*/ 101 h 415"/>
              <a:gd name="T14" fmla="*/ 369 w 369"/>
              <a:gd name="T15" fmla="*/ 230 h 415"/>
              <a:gd name="T16" fmla="*/ 185 w 369"/>
              <a:gd name="T1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415">
                <a:moveTo>
                  <a:pt x="185" y="415"/>
                </a:moveTo>
                <a:lnTo>
                  <a:pt x="185" y="415"/>
                </a:lnTo>
                <a:cubicBezTo>
                  <a:pt x="83" y="415"/>
                  <a:pt x="0" y="332"/>
                  <a:pt x="0" y="230"/>
                </a:cubicBezTo>
                <a:cubicBezTo>
                  <a:pt x="0" y="129"/>
                  <a:pt x="83" y="46"/>
                  <a:pt x="185" y="46"/>
                </a:cubicBezTo>
                <a:cubicBezTo>
                  <a:pt x="209" y="46"/>
                  <a:pt x="233" y="51"/>
                  <a:pt x="256" y="60"/>
                </a:cubicBezTo>
                <a:lnTo>
                  <a:pt x="352" y="0"/>
                </a:lnTo>
                <a:lnTo>
                  <a:pt x="316" y="101"/>
                </a:lnTo>
                <a:cubicBezTo>
                  <a:pt x="350" y="136"/>
                  <a:pt x="369" y="182"/>
                  <a:pt x="369" y="230"/>
                </a:cubicBezTo>
                <a:cubicBezTo>
                  <a:pt x="369" y="332"/>
                  <a:pt x="286" y="415"/>
                  <a:pt x="185" y="415"/>
                </a:cubicBezTo>
                <a:close/>
              </a:path>
            </a:pathLst>
          </a:custGeom>
          <a:solidFill>
            <a:srgbClr val="FEFEFE"/>
          </a:solidFill>
          <a:ln w="6350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5"/>
          <p:cNvSpPr>
            <a:spLocks noChangeAspect="1"/>
          </p:cNvSpPr>
          <p:nvPr/>
        </p:nvSpPr>
        <p:spPr bwMode="auto">
          <a:xfrm rot="13167248">
            <a:off x="2921313" y="2512857"/>
            <a:ext cx="455836" cy="504000"/>
          </a:xfrm>
          <a:custGeom>
            <a:avLst/>
            <a:gdLst>
              <a:gd name="T0" fmla="*/ 185 w 369"/>
              <a:gd name="T1" fmla="*/ 415 h 415"/>
              <a:gd name="T2" fmla="*/ 185 w 369"/>
              <a:gd name="T3" fmla="*/ 415 h 415"/>
              <a:gd name="T4" fmla="*/ 0 w 369"/>
              <a:gd name="T5" fmla="*/ 230 h 415"/>
              <a:gd name="T6" fmla="*/ 185 w 369"/>
              <a:gd name="T7" fmla="*/ 46 h 415"/>
              <a:gd name="T8" fmla="*/ 256 w 369"/>
              <a:gd name="T9" fmla="*/ 60 h 415"/>
              <a:gd name="T10" fmla="*/ 352 w 369"/>
              <a:gd name="T11" fmla="*/ 0 h 415"/>
              <a:gd name="T12" fmla="*/ 316 w 369"/>
              <a:gd name="T13" fmla="*/ 101 h 415"/>
              <a:gd name="T14" fmla="*/ 369 w 369"/>
              <a:gd name="T15" fmla="*/ 230 h 415"/>
              <a:gd name="T16" fmla="*/ 185 w 369"/>
              <a:gd name="T1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415">
                <a:moveTo>
                  <a:pt x="185" y="415"/>
                </a:moveTo>
                <a:lnTo>
                  <a:pt x="185" y="415"/>
                </a:lnTo>
                <a:cubicBezTo>
                  <a:pt x="83" y="415"/>
                  <a:pt x="0" y="332"/>
                  <a:pt x="0" y="230"/>
                </a:cubicBezTo>
                <a:cubicBezTo>
                  <a:pt x="0" y="129"/>
                  <a:pt x="83" y="46"/>
                  <a:pt x="185" y="46"/>
                </a:cubicBezTo>
                <a:cubicBezTo>
                  <a:pt x="209" y="46"/>
                  <a:pt x="233" y="51"/>
                  <a:pt x="256" y="60"/>
                </a:cubicBezTo>
                <a:lnTo>
                  <a:pt x="352" y="0"/>
                </a:lnTo>
                <a:lnTo>
                  <a:pt x="316" y="101"/>
                </a:lnTo>
                <a:cubicBezTo>
                  <a:pt x="350" y="136"/>
                  <a:pt x="369" y="182"/>
                  <a:pt x="369" y="230"/>
                </a:cubicBezTo>
                <a:cubicBezTo>
                  <a:pt x="369" y="332"/>
                  <a:pt x="286" y="415"/>
                  <a:pt x="185" y="415"/>
                </a:cubicBezTo>
                <a:close/>
              </a:path>
            </a:pathLst>
          </a:custGeom>
          <a:solidFill>
            <a:srgbClr val="FEFEFE"/>
          </a:solidFill>
          <a:ln w="6350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5"/>
          <p:cNvSpPr>
            <a:spLocks noChangeAspect="1"/>
          </p:cNvSpPr>
          <p:nvPr/>
        </p:nvSpPr>
        <p:spPr bwMode="auto">
          <a:xfrm rot="2015408">
            <a:off x="428563" y="2209861"/>
            <a:ext cx="455836" cy="504000"/>
          </a:xfrm>
          <a:custGeom>
            <a:avLst/>
            <a:gdLst>
              <a:gd name="T0" fmla="*/ 185 w 369"/>
              <a:gd name="T1" fmla="*/ 415 h 415"/>
              <a:gd name="T2" fmla="*/ 185 w 369"/>
              <a:gd name="T3" fmla="*/ 415 h 415"/>
              <a:gd name="T4" fmla="*/ 0 w 369"/>
              <a:gd name="T5" fmla="*/ 230 h 415"/>
              <a:gd name="T6" fmla="*/ 185 w 369"/>
              <a:gd name="T7" fmla="*/ 46 h 415"/>
              <a:gd name="T8" fmla="*/ 256 w 369"/>
              <a:gd name="T9" fmla="*/ 60 h 415"/>
              <a:gd name="T10" fmla="*/ 352 w 369"/>
              <a:gd name="T11" fmla="*/ 0 h 415"/>
              <a:gd name="T12" fmla="*/ 316 w 369"/>
              <a:gd name="T13" fmla="*/ 101 h 415"/>
              <a:gd name="T14" fmla="*/ 369 w 369"/>
              <a:gd name="T15" fmla="*/ 230 h 415"/>
              <a:gd name="T16" fmla="*/ 185 w 369"/>
              <a:gd name="T1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415">
                <a:moveTo>
                  <a:pt x="185" y="415"/>
                </a:moveTo>
                <a:lnTo>
                  <a:pt x="185" y="415"/>
                </a:lnTo>
                <a:cubicBezTo>
                  <a:pt x="83" y="415"/>
                  <a:pt x="0" y="332"/>
                  <a:pt x="0" y="230"/>
                </a:cubicBezTo>
                <a:cubicBezTo>
                  <a:pt x="0" y="129"/>
                  <a:pt x="83" y="46"/>
                  <a:pt x="185" y="46"/>
                </a:cubicBezTo>
                <a:cubicBezTo>
                  <a:pt x="209" y="46"/>
                  <a:pt x="233" y="51"/>
                  <a:pt x="256" y="60"/>
                </a:cubicBezTo>
                <a:lnTo>
                  <a:pt x="352" y="0"/>
                </a:lnTo>
                <a:lnTo>
                  <a:pt x="316" y="101"/>
                </a:lnTo>
                <a:cubicBezTo>
                  <a:pt x="350" y="136"/>
                  <a:pt x="369" y="182"/>
                  <a:pt x="369" y="230"/>
                </a:cubicBezTo>
                <a:cubicBezTo>
                  <a:pt x="369" y="332"/>
                  <a:pt x="286" y="415"/>
                  <a:pt x="185" y="415"/>
                </a:cubicBezTo>
                <a:close/>
              </a:path>
            </a:pathLst>
          </a:custGeom>
          <a:solidFill>
            <a:srgbClr val="FEFEFE"/>
          </a:solidFill>
          <a:ln w="6350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3" name="Gruppieren 42"/>
          <p:cNvGrpSpPr/>
          <p:nvPr/>
        </p:nvGrpSpPr>
        <p:grpSpPr>
          <a:xfrm>
            <a:off x="3316363" y="2070607"/>
            <a:ext cx="581362" cy="452647"/>
            <a:chOff x="2245180" y="4369325"/>
            <a:chExt cx="581362" cy="452647"/>
          </a:xfrm>
        </p:grpSpPr>
        <p:sp>
          <p:nvSpPr>
            <p:cNvPr id="79" name="Ellipse 78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682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770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3966728" y="1869568"/>
            <a:ext cx="581362" cy="452647"/>
            <a:chOff x="2245180" y="4369325"/>
            <a:chExt cx="581362" cy="452647"/>
          </a:xfrm>
        </p:grpSpPr>
        <p:sp>
          <p:nvSpPr>
            <p:cNvPr id="77" name="Ellipse 76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753</a:t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8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565</a:t>
              </a:r>
              <a:endParaRPr lang="de-DE" sz="8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170143" y="2118297"/>
            <a:ext cx="581362" cy="452647"/>
            <a:chOff x="2245180" y="4369325"/>
            <a:chExt cx="581362" cy="452647"/>
          </a:xfrm>
        </p:grpSpPr>
        <p:sp>
          <p:nvSpPr>
            <p:cNvPr id="75" name="Ellipse 74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556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695</a:t>
              </a:r>
              <a:endParaRPr lang="de-DE" sz="9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486904" y="1722155"/>
            <a:ext cx="581362" cy="452647"/>
            <a:chOff x="2245180" y="4369325"/>
            <a:chExt cx="581362" cy="452647"/>
          </a:xfrm>
        </p:grpSpPr>
        <p:sp>
          <p:nvSpPr>
            <p:cNvPr id="73" name="Ellipse 72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467</a:t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8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391</a:t>
              </a:r>
              <a:endParaRPr lang="de-DE" sz="8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604772" y="2588797"/>
            <a:ext cx="581362" cy="452647"/>
            <a:chOff x="2245180" y="4369325"/>
            <a:chExt cx="581362" cy="452647"/>
          </a:xfrm>
        </p:grpSpPr>
        <p:sp>
          <p:nvSpPr>
            <p:cNvPr id="71" name="Ellipse 70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659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669</a:t>
              </a:r>
              <a:endParaRPr lang="de-DE" sz="9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912696" y="2532103"/>
            <a:ext cx="581362" cy="452647"/>
            <a:chOff x="2245180" y="4369325"/>
            <a:chExt cx="581362" cy="452647"/>
          </a:xfrm>
        </p:grpSpPr>
        <p:sp>
          <p:nvSpPr>
            <p:cNvPr id="69" name="Ellipse 68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535</a:t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8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489</a:t>
              </a:r>
              <a:endParaRPr lang="de-DE" sz="8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5" name="Ellipse 64"/>
          <p:cNvSpPr>
            <a:spLocks noChangeAspect="1"/>
          </p:cNvSpPr>
          <p:nvPr/>
        </p:nvSpPr>
        <p:spPr>
          <a:xfrm>
            <a:off x="448250" y="4090588"/>
            <a:ext cx="452647" cy="452647"/>
          </a:xfrm>
          <a:prstGeom prst="ellipse">
            <a:avLst/>
          </a:prstGeom>
          <a:solidFill>
            <a:schemeClr val="bg1"/>
          </a:solidFill>
          <a:ln w="6350">
            <a:solidFill>
              <a:srgbClr val="7777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8"/>
          </a:p>
        </p:txBody>
      </p:sp>
      <p:sp>
        <p:nvSpPr>
          <p:cNvPr id="66" name="Textfeld 65"/>
          <p:cNvSpPr txBox="1"/>
          <p:nvPr/>
        </p:nvSpPr>
        <p:spPr>
          <a:xfrm>
            <a:off x="383892" y="4160357"/>
            <a:ext cx="5813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800" b="1" dirty="0" smtClean="0">
                <a:solidFill>
                  <a:srgbClr val="E2001A"/>
                </a:solidFill>
                <a:latin typeface="Arial"/>
                <a:cs typeface="Arial"/>
              </a:rPr>
              <a:t>413</a:t>
            </a:r>
            <a: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  <a:t/>
            </a:r>
            <a:b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</a:br>
            <a:r>
              <a:rPr lang="de-DE" sz="900" b="1" dirty="0" smtClean="0">
                <a:solidFill>
                  <a:srgbClr val="F39F80"/>
                </a:solidFill>
                <a:latin typeface="Arial"/>
                <a:cs typeface="Arial"/>
              </a:rPr>
              <a:t>673</a:t>
            </a:r>
            <a:endParaRPr lang="de-DE" sz="900" dirty="0">
              <a:solidFill>
                <a:srgbClr val="F39F80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265769" y="3783116"/>
            <a:ext cx="581362" cy="452647"/>
            <a:chOff x="2245180" y="4369325"/>
            <a:chExt cx="581362" cy="452647"/>
          </a:xfrm>
        </p:grpSpPr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245180" y="4418904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647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813</a:t>
              </a:r>
              <a:endParaRPr lang="de-DE" sz="9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465187" y="3115962"/>
            <a:ext cx="581362" cy="452647"/>
            <a:chOff x="2245180" y="4369325"/>
            <a:chExt cx="581362" cy="452647"/>
          </a:xfrm>
        </p:grpSpPr>
        <p:sp>
          <p:nvSpPr>
            <p:cNvPr id="61" name="Ellipse 60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245180" y="4437078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506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527</a:t>
              </a:r>
              <a:endParaRPr lang="de-DE" sz="9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1730216" y="3299124"/>
            <a:ext cx="5813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800" b="1" dirty="0" smtClean="0">
                <a:solidFill>
                  <a:srgbClr val="E2001A"/>
                </a:solidFill>
                <a:latin typeface="Arial"/>
                <a:cs typeface="Arial"/>
              </a:rPr>
              <a:t>345</a:t>
            </a:r>
            <a: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  <a:t/>
            </a:r>
            <a:b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</a:br>
            <a:r>
              <a:rPr lang="de-DE" sz="900" b="1" dirty="0" smtClean="0">
                <a:solidFill>
                  <a:srgbClr val="F39F80"/>
                </a:solidFill>
                <a:latin typeface="Arial"/>
                <a:cs typeface="Arial"/>
              </a:rPr>
              <a:t>536</a:t>
            </a:r>
            <a:endParaRPr lang="de-DE" sz="900" dirty="0">
              <a:solidFill>
                <a:srgbClr val="F39F80"/>
              </a:solidFill>
              <a:latin typeface="Arial"/>
              <a:cs typeface="Arial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870739" y="2579177"/>
            <a:ext cx="5813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800" b="1" dirty="0" smtClean="0">
                <a:solidFill>
                  <a:srgbClr val="E2001A"/>
                </a:solidFill>
                <a:latin typeface="Arial"/>
                <a:cs typeface="Arial"/>
              </a:rPr>
              <a:t>818</a:t>
            </a:r>
            <a: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  <a:t/>
            </a:r>
            <a:br>
              <a:rPr lang="de-DE" sz="900" b="1" dirty="0" smtClean="0">
                <a:solidFill>
                  <a:srgbClr val="E2001A"/>
                </a:solidFill>
                <a:latin typeface="Arial"/>
                <a:cs typeface="Arial"/>
              </a:rPr>
            </a:br>
            <a:r>
              <a:rPr lang="de-DE" sz="900" b="1" dirty="0" smtClean="0">
                <a:solidFill>
                  <a:srgbClr val="F39F80"/>
                </a:solidFill>
                <a:latin typeface="Arial"/>
                <a:cs typeface="Arial"/>
              </a:rPr>
              <a:t>925</a:t>
            </a:r>
            <a:endParaRPr lang="de-DE" sz="900" dirty="0">
              <a:solidFill>
                <a:srgbClr val="F39F80"/>
              </a:solidFill>
              <a:latin typeface="Arial"/>
              <a:cs typeface="Arial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43299" y="2324208"/>
            <a:ext cx="5813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800" b="1" dirty="0" smtClean="0">
                <a:solidFill>
                  <a:srgbClr val="E2001A"/>
                </a:solidFill>
                <a:latin typeface="Arial"/>
                <a:cs typeface="Arial"/>
              </a:rPr>
              <a:t>974</a:t>
            </a:r>
            <a:br>
              <a:rPr lang="de-DE" sz="800" b="1" dirty="0" smtClean="0">
                <a:solidFill>
                  <a:srgbClr val="E2001A"/>
                </a:solidFill>
                <a:latin typeface="Arial"/>
                <a:cs typeface="Arial"/>
              </a:rPr>
            </a:br>
            <a:r>
              <a:rPr lang="de-DE" sz="900" b="1" dirty="0" smtClean="0">
                <a:solidFill>
                  <a:srgbClr val="F39F80"/>
                </a:solidFill>
                <a:latin typeface="Arial"/>
                <a:cs typeface="Arial"/>
              </a:rPr>
              <a:t>1.168</a:t>
            </a:r>
            <a:endParaRPr lang="de-DE" sz="900" dirty="0">
              <a:solidFill>
                <a:srgbClr val="F39F80"/>
              </a:solidFill>
              <a:latin typeface="Arial"/>
              <a:cs typeface="Arial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845031" y="5611595"/>
            <a:ext cx="9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777777"/>
                </a:solidFill>
                <a:latin typeface="Arial"/>
                <a:cs typeface="Arial"/>
              </a:rPr>
              <a:t>Sachsen insgesamt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7052520" y="1018800"/>
            <a:ext cx="1874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Die meisten freien </a:t>
            </a:r>
          </a:p>
          <a:p>
            <a:r>
              <a:rPr lang="de-DE" sz="1200" b="1" dirty="0" smtClean="0">
                <a:latin typeface="Arial"/>
                <a:cs typeface="Arial"/>
              </a:rPr>
              <a:t>Lehrstellen gibt es im Einzelhandel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Sachsen</a:t>
            </a:r>
          </a:p>
          <a:p>
            <a:r>
              <a:rPr lang="de-DE" sz="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Juni 2017</a:t>
            </a:r>
            <a:endParaRPr lang="de-DE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2689699" y="4261366"/>
            <a:ext cx="1229717" cy="1229717"/>
          </a:xfrm>
          <a:prstGeom prst="ellipse">
            <a:avLst/>
          </a:prstGeom>
          <a:solidFill>
            <a:schemeClr val="bg1">
              <a:alpha val="60000"/>
            </a:schemeClr>
          </a:solidFill>
          <a:ln w="6350">
            <a:solidFill>
              <a:srgbClr val="7777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17136833">
            <a:off x="3170889" y="3836357"/>
            <a:ext cx="581778" cy="1172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660801" y="4052531"/>
            <a:ext cx="1216482" cy="1139026"/>
            <a:chOff x="3038400" y="4009508"/>
            <a:chExt cx="1216482" cy="1139026"/>
          </a:xfrm>
        </p:grpSpPr>
        <p:sp>
          <p:nvSpPr>
            <p:cNvPr id="85" name="Textfeld 84"/>
            <p:cNvSpPr txBox="1"/>
            <p:nvPr/>
          </p:nvSpPr>
          <p:spPr>
            <a:xfrm>
              <a:off x="3038400" y="4532981"/>
              <a:ext cx="12082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b="1" dirty="0" smtClean="0">
                  <a:solidFill>
                    <a:srgbClr val="F39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8.918</a:t>
              </a:r>
              <a:endParaRPr lang="de-DE" b="1" dirty="0">
                <a:solidFill>
                  <a:srgbClr val="F39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800" b="1" dirty="0">
                  <a:solidFill>
                    <a:srgbClr val="F39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de-DE" sz="800" b="1" dirty="0" smtClean="0">
                  <a:solidFill>
                    <a:srgbClr val="F39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nbesetzte Ausbildungsstellen</a:t>
              </a:r>
              <a:endParaRPr lang="de-DE" sz="800" dirty="0" smtClean="0">
                <a:solidFill>
                  <a:srgbClr val="F39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3308662" y="4009508"/>
              <a:ext cx="946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b="1" dirty="0" smtClean="0">
                  <a:solidFill>
                    <a:srgbClr val="E200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7.964</a:t>
              </a:r>
              <a:endParaRPr lang="de-DE" sz="16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800" b="1" dirty="0">
                  <a:solidFill>
                    <a:srgbClr val="E200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de-DE" sz="800" b="1" dirty="0" smtClean="0">
                  <a:solidFill>
                    <a:srgbClr val="E200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nversorgte Bewerber</a:t>
              </a:r>
              <a:endParaRPr lang="de-DE" sz="800" dirty="0" smtClean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" name="Grafik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08" y="2276872"/>
            <a:ext cx="844180" cy="612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1644568"/>
            <a:ext cx="664992" cy="4536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49" y="1585165"/>
            <a:ext cx="744828" cy="362683"/>
          </a:xfrm>
          <a:prstGeom prst="rect">
            <a:avLst/>
          </a:prstGeom>
          <a:effectLst>
            <a:glow rad="25400">
              <a:srgbClr val="FFFFFF"/>
            </a:glo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42971"/>
            <a:ext cx="423436" cy="59694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106" name="Gruppieren 105"/>
          <p:cNvGrpSpPr/>
          <p:nvPr/>
        </p:nvGrpSpPr>
        <p:grpSpPr>
          <a:xfrm>
            <a:off x="8235592" y="2435725"/>
            <a:ext cx="143578" cy="145101"/>
            <a:chOff x="6488057" y="2638969"/>
            <a:chExt cx="143578" cy="145101"/>
          </a:xfrm>
        </p:grpSpPr>
        <p:sp>
          <p:nvSpPr>
            <p:cNvPr id="107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09" name="Gerade Verbindung mit Pfeil 108"/>
            <p:cNvCxnSpPr>
              <a:cxnSpLocks/>
            </p:cNvCxnSpPr>
            <p:nvPr/>
          </p:nvCxnSpPr>
          <p:spPr>
            <a:xfrm rot="-30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4921345" y="2016000"/>
            <a:ext cx="1392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</a:p>
        </p:txBody>
      </p:sp>
      <p:grpSp>
        <p:nvGrpSpPr>
          <p:cNvPr id="224" name="Gruppieren 223"/>
          <p:cNvGrpSpPr/>
          <p:nvPr/>
        </p:nvGrpSpPr>
        <p:grpSpPr>
          <a:xfrm>
            <a:off x="5947723" y="2933120"/>
            <a:ext cx="143578" cy="145101"/>
            <a:chOff x="6488057" y="2638969"/>
            <a:chExt cx="143578" cy="145101"/>
          </a:xfrm>
        </p:grpSpPr>
        <p:sp>
          <p:nvSpPr>
            <p:cNvPr id="86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5" name="Gerade Verbindung mit Pfeil 4"/>
            <p:cNvCxnSpPr>
              <a:cxnSpLocks/>
            </p:cNvCxnSpPr>
            <p:nvPr/>
          </p:nvCxnSpPr>
          <p:spPr>
            <a:xfrm rot="-30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en 91"/>
          <p:cNvGrpSpPr/>
          <p:nvPr/>
        </p:nvGrpSpPr>
        <p:grpSpPr>
          <a:xfrm>
            <a:off x="5838517" y="2599200"/>
            <a:ext cx="143578" cy="145101"/>
            <a:chOff x="6488057" y="2638969"/>
            <a:chExt cx="143578" cy="145101"/>
          </a:xfrm>
        </p:grpSpPr>
        <p:sp>
          <p:nvSpPr>
            <p:cNvPr id="93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94" name="Gerade Verbindung mit Pfeil 93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Oval 42"/>
          <p:cNvSpPr>
            <a:spLocks noChangeAspect="1" noChangeArrowheads="1"/>
          </p:cNvSpPr>
          <p:nvPr/>
        </p:nvSpPr>
        <p:spPr bwMode="auto">
          <a:xfrm rot="16818147">
            <a:off x="5589072" y="2059627"/>
            <a:ext cx="145101" cy="14357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21" name="Gerade Verbindung mit Pfeil 120"/>
          <p:cNvCxnSpPr>
            <a:cxnSpLocks/>
          </p:cNvCxnSpPr>
          <p:nvPr/>
        </p:nvCxnSpPr>
        <p:spPr>
          <a:xfrm rot="2160000" flipV="1">
            <a:off x="5610889" y="2100202"/>
            <a:ext cx="101466" cy="68400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uppieren 121"/>
          <p:cNvGrpSpPr/>
          <p:nvPr/>
        </p:nvGrpSpPr>
        <p:grpSpPr>
          <a:xfrm>
            <a:off x="6273210" y="2238866"/>
            <a:ext cx="143578" cy="145101"/>
            <a:chOff x="6488057" y="2638969"/>
            <a:chExt cx="143578" cy="145101"/>
          </a:xfrm>
        </p:grpSpPr>
        <p:sp>
          <p:nvSpPr>
            <p:cNvPr id="123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24" name="Gerade Verbindung mit Pfeil 123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en 124"/>
          <p:cNvGrpSpPr/>
          <p:nvPr/>
        </p:nvGrpSpPr>
        <p:grpSpPr>
          <a:xfrm>
            <a:off x="6022780" y="2419200"/>
            <a:ext cx="143578" cy="145101"/>
            <a:chOff x="6488057" y="2638969"/>
            <a:chExt cx="143578" cy="145101"/>
          </a:xfrm>
        </p:grpSpPr>
        <p:sp>
          <p:nvSpPr>
            <p:cNvPr id="126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27" name="Gerade Verbindung mit Pfeil 126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/>
          <p:cNvGrpSpPr/>
          <p:nvPr/>
        </p:nvGrpSpPr>
        <p:grpSpPr>
          <a:xfrm>
            <a:off x="5716418" y="2779200"/>
            <a:ext cx="143578" cy="145101"/>
            <a:chOff x="6488057" y="2638969"/>
            <a:chExt cx="143578" cy="145101"/>
          </a:xfrm>
        </p:grpSpPr>
        <p:sp>
          <p:nvSpPr>
            <p:cNvPr id="130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31" name="Gerade Verbindung mit Pfeil 130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feld 151"/>
          <p:cNvSpPr txBox="1"/>
          <p:nvPr/>
        </p:nvSpPr>
        <p:spPr>
          <a:xfrm>
            <a:off x="4921346" y="2196000"/>
            <a:ext cx="1425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Einzelhandelskaufmann</a:t>
            </a:r>
          </a:p>
        </p:txBody>
      </p:sp>
      <p:sp>
        <p:nvSpPr>
          <p:cNvPr id="159" name="Oval 42"/>
          <p:cNvSpPr>
            <a:spLocks noChangeAspect="1" noChangeArrowheads="1"/>
          </p:cNvSpPr>
          <p:nvPr/>
        </p:nvSpPr>
        <p:spPr bwMode="auto">
          <a:xfrm rot="16818147">
            <a:off x="4769226" y="2419627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4920138" y="2376000"/>
            <a:ext cx="1197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Kfz-Mechatroniker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42"/>
          <p:cNvSpPr>
            <a:spLocks noChangeAspect="1" noChangeArrowheads="1"/>
          </p:cNvSpPr>
          <p:nvPr/>
        </p:nvSpPr>
        <p:spPr bwMode="auto">
          <a:xfrm rot="16818147">
            <a:off x="4770664" y="2599627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4921576" y="2556000"/>
            <a:ext cx="1145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Bürokaufmann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7" name="Gruppieren 166"/>
          <p:cNvGrpSpPr/>
          <p:nvPr/>
        </p:nvGrpSpPr>
        <p:grpSpPr>
          <a:xfrm>
            <a:off x="4723200" y="2759083"/>
            <a:ext cx="248786" cy="184666"/>
            <a:chOff x="4911541" y="3053237"/>
            <a:chExt cx="248786" cy="184666"/>
          </a:xfrm>
        </p:grpSpPr>
        <p:sp>
          <p:nvSpPr>
            <p:cNvPr id="170" name="Textfeld 169"/>
            <p:cNvSpPr txBox="1"/>
            <p:nvPr/>
          </p:nvSpPr>
          <p:spPr>
            <a:xfrm>
              <a:off x="4911541" y="3053237"/>
              <a:ext cx="2487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de-D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42"/>
            <p:cNvSpPr>
              <a:spLocks noChangeAspect="1" noChangeArrowheads="1"/>
            </p:cNvSpPr>
            <p:nvPr/>
          </p:nvSpPr>
          <p:spPr bwMode="auto">
            <a:xfrm rot="16818147">
              <a:off x="4959005" y="3073781"/>
              <a:ext cx="145101" cy="143578"/>
            </a:xfrm>
            <a:prstGeom prst="ellips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68" name="Textfeld 167"/>
          <p:cNvSpPr txBox="1"/>
          <p:nvPr/>
        </p:nvSpPr>
        <p:spPr>
          <a:xfrm>
            <a:off x="4921576" y="2736000"/>
            <a:ext cx="1145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Fachlagerist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42"/>
          <p:cNvSpPr>
            <a:spLocks noChangeAspect="1" noChangeArrowheads="1"/>
          </p:cNvSpPr>
          <p:nvPr/>
        </p:nvSpPr>
        <p:spPr bwMode="auto">
          <a:xfrm rot="16818147">
            <a:off x="4771117" y="2959627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4922030" y="2916000"/>
            <a:ext cx="1339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Fachinformatiker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7305184" y="2016399"/>
            <a:ext cx="14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Einzelhandelskaufmann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42"/>
          <p:cNvSpPr>
            <a:spLocks noChangeAspect="1" noChangeArrowheads="1"/>
          </p:cNvSpPr>
          <p:nvPr/>
        </p:nvSpPr>
        <p:spPr bwMode="auto">
          <a:xfrm rot="16818147">
            <a:off x="8683030" y="2063875"/>
            <a:ext cx="137274" cy="14357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92" name="Gerade Verbindung mit Pfeil 191"/>
          <p:cNvCxnSpPr>
            <a:cxnSpLocks/>
          </p:cNvCxnSpPr>
          <p:nvPr/>
        </p:nvCxnSpPr>
        <p:spPr>
          <a:xfrm rot="2160000" flipV="1">
            <a:off x="8701632" y="2100600"/>
            <a:ext cx="101466" cy="68400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uppieren 192"/>
          <p:cNvGrpSpPr/>
          <p:nvPr/>
        </p:nvGrpSpPr>
        <p:grpSpPr>
          <a:xfrm>
            <a:off x="7960735" y="2239265"/>
            <a:ext cx="143578" cy="145101"/>
            <a:chOff x="6488057" y="2638969"/>
            <a:chExt cx="143578" cy="145101"/>
          </a:xfrm>
        </p:grpSpPr>
        <p:sp>
          <p:nvSpPr>
            <p:cNvPr id="194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95" name="Gerade Verbindung mit Pfeil 194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Oval 42"/>
          <p:cNvSpPr>
            <a:spLocks noChangeAspect="1" noChangeArrowheads="1"/>
          </p:cNvSpPr>
          <p:nvPr/>
        </p:nvSpPr>
        <p:spPr bwMode="auto">
          <a:xfrm rot="16818147">
            <a:off x="7153734" y="2240026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08" name="Textfeld 207"/>
          <p:cNvSpPr txBox="1"/>
          <p:nvPr/>
        </p:nvSpPr>
        <p:spPr>
          <a:xfrm>
            <a:off x="7304647" y="2196399"/>
            <a:ext cx="712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42"/>
          <p:cNvSpPr>
            <a:spLocks noChangeAspect="1" noChangeArrowheads="1"/>
          </p:cNvSpPr>
          <p:nvPr/>
        </p:nvSpPr>
        <p:spPr bwMode="auto">
          <a:xfrm rot="16818147">
            <a:off x="7154643" y="2420026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12" name="Textfeld 211"/>
          <p:cNvSpPr txBox="1"/>
          <p:nvPr/>
        </p:nvSpPr>
        <p:spPr>
          <a:xfrm>
            <a:off x="7304401" y="2376399"/>
            <a:ext cx="972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Mechatroniker</a:t>
            </a:r>
          </a:p>
        </p:txBody>
      </p:sp>
      <p:sp>
        <p:nvSpPr>
          <p:cNvPr id="214" name="Oval 42"/>
          <p:cNvSpPr>
            <a:spLocks noChangeAspect="1" noChangeArrowheads="1"/>
          </p:cNvSpPr>
          <p:nvPr/>
        </p:nvSpPr>
        <p:spPr bwMode="auto">
          <a:xfrm rot="16818147">
            <a:off x="7154643" y="2600026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18" name="Textfeld 217"/>
          <p:cNvSpPr txBox="1"/>
          <p:nvPr/>
        </p:nvSpPr>
        <p:spPr>
          <a:xfrm>
            <a:off x="7304401" y="2556399"/>
            <a:ext cx="994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Bürokaufmann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42"/>
          <p:cNvSpPr>
            <a:spLocks noChangeAspect="1" noChangeArrowheads="1"/>
          </p:cNvSpPr>
          <p:nvPr/>
        </p:nvSpPr>
        <p:spPr bwMode="auto">
          <a:xfrm rot="16818147">
            <a:off x="7154643" y="2780026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23" name="Textfeld 222"/>
          <p:cNvSpPr txBox="1"/>
          <p:nvPr/>
        </p:nvSpPr>
        <p:spPr>
          <a:xfrm>
            <a:off x="7304400" y="2736399"/>
            <a:ext cx="811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Fachlagerist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42"/>
          <p:cNvSpPr>
            <a:spLocks noChangeAspect="1" noChangeArrowheads="1"/>
          </p:cNvSpPr>
          <p:nvPr/>
        </p:nvSpPr>
        <p:spPr bwMode="auto">
          <a:xfrm rot="16818147">
            <a:off x="7154643" y="2960026"/>
            <a:ext cx="145101" cy="143578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7304400" y="2916399"/>
            <a:ext cx="1530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Zerspannungsmechaniker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Gruppieren 148"/>
          <p:cNvGrpSpPr/>
          <p:nvPr/>
        </p:nvGrpSpPr>
        <p:grpSpPr>
          <a:xfrm>
            <a:off x="8234208" y="2597021"/>
            <a:ext cx="143578" cy="145101"/>
            <a:chOff x="6488057" y="2638969"/>
            <a:chExt cx="143578" cy="145101"/>
          </a:xfrm>
        </p:grpSpPr>
        <p:sp>
          <p:nvSpPr>
            <p:cNvPr id="153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54" name="Gerade Verbindung mit Pfeil 153"/>
            <p:cNvCxnSpPr>
              <a:cxnSpLocks/>
            </p:cNvCxnSpPr>
            <p:nvPr/>
          </p:nvCxnSpPr>
          <p:spPr>
            <a:xfrm rot="-30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/>
          <p:cNvGrpSpPr/>
          <p:nvPr/>
        </p:nvGrpSpPr>
        <p:grpSpPr>
          <a:xfrm>
            <a:off x="8128801" y="2788595"/>
            <a:ext cx="143578" cy="145101"/>
            <a:chOff x="6488057" y="2638969"/>
            <a:chExt cx="143578" cy="145101"/>
          </a:xfrm>
        </p:grpSpPr>
        <p:sp>
          <p:nvSpPr>
            <p:cNvPr id="156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57" name="Gerade Verbindung mit Pfeil 156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pieren 160"/>
          <p:cNvGrpSpPr/>
          <p:nvPr/>
        </p:nvGrpSpPr>
        <p:grpSpPr>
          <a:xfrm>
            <a:off x="8783053" y="2959167"/>
            <a:ext cx="143578" cy="145101"/>
            <a:chOff x="6488057" y="2638969"/>
            <a:chExt cx="143578" cy="145101"/>
          </a:xfrm>
        </p:grpSpPr>
        <p:sp>
          <p:nvSpPr>
            <p:cNvPr id="162" name="Oval 42"/>
            <p:cNvSpPr>
              <a:spLocks noChangeAspect="1" noChangeArrowheads="1"/>
            </p:cNvSpPr>
            <p:nvPr/>
          </p:nvSpPr>
          <p:spPr bwMode="auto">
            <a:xfrm rot="16818147">
              <a:off x="6487295" y="2639731"/>
              <a:ext cx="145101" cy="143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66" name="Gerade Verbindung mit Pfeil 165"/>
            <p:cNvCxnSpPr>
              <a:cxnSpLocks/>
            </p:cNvCxnSpPr>
            <p:nvPr/>
          </p:nvCxnSpPr>
          <p:spPr>
            <a:xfrm rot="2160000" flipV="1">
              <a:off x="6509112" y="2677320"/>
              <a:ext cx="101466" cy="68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6" name="Diagramm 1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848564"/>
              </p:ext>
            </p:extLst>
          </p:nvPr>
        </p:nvGraphicFramePr>
        <p:xfrm>
          <a:off x="4633744" y="3456001"/>
          <a:ext cx="4429087" cy="340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47" name="Gruppieren 146"/>
          <p:cNvGrpSpPr/>
          <p:nvPr/>
        </p:nvGrpSpPr>
        <p:grpSpPr>
          <a:xfrm>
            <a:off x="671302" y="3183715"/>
            <a:ext cx="581362" cy="452647"/>
            <a:chOff x="2245180" y="4369325"/>
            <a:chExt cx="581362" cy="452647"/>
          </a:xfrm>
        </p:grpSpPr>
        <p:sp>
          <p:nvSpPr>
            <p:cNvPr id="171" name="Ellipse 170"/>
            <p:cNvSpPr>
              <a:spLocks noChangeAspect="1"/>
            </p:cNvSpPr>
            <p:nvPr/>
          </p:nvSpPr>
          <p:spPr>
            <a:xfrm>
              <a:off x="2309538" y="4369325"/>
              <a:ext cx="452647" cy="45264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777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8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245180" y="4418904"/>
              <a:ext cx="581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800" b="1" dirty="0" smtClean="0">
                  <a:solidFill>
                    <a:srgbClr val="E2001A"/>
                  </a:solidFill>
                  <a:latin typeface="Arial"/>
                  <a:cs typeface="Arial"/>
                </a:rPr>
                <a:t>609</a:t>
              </a:r>
              <a: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  <a:t/>
              </a:r>
              <a:br>
                <a:rPr lang="de-DE" sz="900" b="1" dirty="0" smtClean="0">
                  <a:solidFill>
                    <a:srgbClr val="E2001A"/>
                  </a:solidFill>
                  <a:latin typeface="Arial"/>
                  <a:cs typeface="Arial"/>
                </a:rPr>
              </a:br>
              <a:r>
                <a:rPr lang="de-DE" sz="900" b="1" dirty="0" smtClean="0">
                  <a:solidFill>
                    <a:srgbClr val="F39F80"/>
                  </a:solidFill>
                  <a:latin typeface="Arial"/>
                  <a:cs typeface="Arial"/>
                </a:rPr>
                <a:t>697</a:t>
              </a:r>
              <a:endParaRPr lang="de-DE" sz="900" dirty="0">
                <a:solidFill>
                  <a:srgbClr val="F39F80"/>
                </a:solidFill>
                <a:latin typeface="Arial"/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5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Blanco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Bildschirmpräsentation (4:3)</PresentationFormat>
  <Paragraphs>81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Magneto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</dc:creator>
  <cp:lastModifiedBy>Vollgold Frank</cp:lastModifiedBy>
  <cp:revision>200</cp:revision>
  <cp:lastPrinted>2017-06-30T05:26:05Z</cp:lastPrinted>
  <dcterms:created xsi:type="dcterms:W3CDTF">2016-07-22T09:10:59Z</dcterms:created>
  <dcterms:modified xsi:type="dcterms:W3CDTF">2017-07-07T05:09:40Z</dcterms:modified>
</cp:coreProperties>
</file>