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"/>
  </p:notesMasterIdLst>
  <p:handoutMasterIdLst>
    <p:handoutMasterId r:id="rId4"/>
  </p:handoutMasterIdLst>
  <p:sldIdLst>
    <p:sldId id="533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589">
          <p15:clr>
            <a:srgbClr val="A4A3A4"/>
          </p15:clr>
        </p15:guide>
        <p15:guide id="3" orient="horz" pos="69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844">
          <p15:clr>
            <a:srgbClr val="A4A3A4"/>
          </p15:clr>
        </p15:guide>
        <p15:guide id="6" orient="horz" pos="3985">
          <p15:clr>
            <a:srgbClr val="A4A3A4"/>
          </p15:clr>
        </p15:guide>
        <p15:guide id="7" orient="horz" pos="2659">
          <p15:clr>
            <a:srgbClr val="A4A3A4"/>
          </p15:clr>
        </p15:guide>
        <p15:guide id="8" orient="horz" pos="3203">
          <p15:clr>
            <a:srgbClr val="A4A3A4"/>
          </p15:clr>
        </p15:guide>
        <p15:guide id="9" orient="horz" pos="3475">
          <p15:clr>
            <a:srgbClr val="A4A3A4"/>
          </p15:clr>
        </p15:guide>
        <p15:guide id="10" pos="316">
          <p15:clr>
            <a:srgbClr val="A4A3A4"/>
          </p15:clr>
        </p15:guide>
        <p15:guide id="11" pos="5532">
          <p15:clr>
            <a:srgbClr val="A4A3A4"/>
          </p15:clr>
        </p15:guide>
        <p15:guide id="12" pos="793">
          <p15:clr>
            <a:srgbClr val="A4A3A4"/>
          </p15:clr>
        </p15:guide>
        <p15:guide id="13" pos="3243">
          <p15:clr>
            <a:srgbClr val="A4A3A4"/>
          </p15:clr>
        </p15:guide>
        <p15:guide id="1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quel Studio" initials="S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FE5"/>
    <a:srgbClr val="F7F5F4"/>
    <a:srgbClr val="FB4F39"/>
    <a:srgbClr val="8EAFBF"/>
    <a:srgbClr val="3A4F5A"/>
    <a:srgbClr val="297DFD"/>
    <a:srgbClr val="FF9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4515" autoAdjust="0"/>
  </p:normalViewPr>
  <p:slideViewPr>
    <p:cSldViewPr showGuides="1">
      <p:cViewPr varScale="1">
        <p:scale>
          <a:sx n="110" d="100"/>
          <a:sy n="110" d="100"/>
        </p:scale>
        <p:origin x="2022" y="102"/>
      </p:cViewPr>
      <p:guideLst>
        <p:guide orient="horz" pos="1026"/>
        <p:guide orient="horz" pos="589"/>
        <p:guide orient="horz" pos="690"/>
        <p:guide orient="horz" pos="2160"/>
        <p:guide orient="horz" pos="3844"/>
        <p:guide orient="horz" pos="3985"/>
        <p:guide orient="horz" pos="2659"/>
        <p:guide orient="horz" pos="3203"/>
        <p:guide orient="horz" pos="3475"/>
        <p:guide pos="316"/>
        <p:guide pos="5532"/>
        <p:guide pos="793"/>
        <p:guide pos="32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7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E57F-2F33-4E95-833C-6DE92AD23B45}" type="datetimeFigureOut">
              <a:rPr lang="en-US"/>
              <a:pPr/>
              <a:t>9/21/2016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A410-77E2-40EA-8701-9B225C64A9E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142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  <a:sym typeface="Arial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7382CE9-F2D0-4D2E-B7F9-BF3E83248BCE}" type="datetimeFigureOut">
              <a:rPr lang="de-DE" smtClean="0"/>
              <a:pPr/>
              <a:t>21.09.2016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  <a:sym typeface="Arial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A3691C38-742D-4867-9E00-215CBC02331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8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77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03778" name="Rectangle 3"/>
          <p:cNvSpPr>
            <a:spLocks noGrp="1"/>
          </p:cNvSpPr>
          <p:nvPr>
            <p:ph type="body" idx="1"/>
          </p:nvPr>
        </p:nvSpPr>
        <p:spPr>
          <a:xfrm>
            <a:off x="688561" y="4344358"/>
            <a:ext cx="5485480" cy="4111750"/>
          </a:xfrm>
          <a:noFill/>
          <a:ln/>
        </p:spPr>
        <p:txBody>
          <a:bodyPr/>
          <a:lstStyle/>
          <a:p>
            <a:endParaRPr lang="de-DE" dirty="0" smtClean="0">
              <a:solidFill>
                <a:srgbClr val="0091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6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4" descr="IMS_Health_PPT_cover_revised_final.jpg"/>
          <p:cNvPicPr>
            <a:picLocks noChangeAspect="1"/>
          </p:cNvPicPr>
          <p:nvPr userDrawn="1"/>
        </p:nvPicPr>
        <p:blipFill>
          <a:blip r:embed="rId6" cstate="print"/>
          <a:srcRect l="12901" t="2299" r="37731" b="18835"/>
          <a:stretch>
            <a:fillRect/>
          </a:stretch>
        </p:blipFill>
        <p:spPr>
          <a:xfrm>
            <a:off x="3721100" y="3175"/>
            <a:ext cx="5422900" cy="577327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00063" y="935038"/>
            <a:ext cx="5009836" cy="23077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rgbClr val="1C298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00063" y="3249497"/>
            <a:ext cx="5009836" cy="5647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000">
                <a:solidFill>
                  <a:srgbClr val="1718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569712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rgbClr val="17181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699"/>
            <a:ext cx="5697126" cy="373063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171815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3" y="5211763"/>
            <a:ext cx="5693836" cy="490017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171815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sp>
        <p:nvSpPr>
          <p:cNvPr id="20" name="Rectangle 13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  <a:cs typeface="Arial"/>
            </a:endParaRPr>
          </a:p>
        </p:txBody>
      </p:sp>
      <p:pic>
        <p:nvPicPr>
          <p:cNvPr id="13" name="Picture 3" descr="Z:\Departments\Creative Services &amp; Copy Shop\Intern\Corp.Design\Brand Evolution_2015\Logo\IMS Logo RGB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7570" y="6221424"/>
            <a:ext cx="1440000" cy="41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0000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89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4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6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60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0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6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umn - Bullets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umn - Bullets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9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e Spalt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9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0063" y="1599640"/>
            <a:ext cx="8265650" cy="4502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/>
            </a:lvl1pPr>
            <a:lvl2pPr marL="301752" indent="0">
              <a:buNone/>
              <a:defRPr/>
            </a:lvl2pPr>
            <a:lvl3pPr marL="612648" indent="0">
              <a:buNone/>
              <a:defRPr/>
            </a:lvl3pPr>
            <a:lvl4pPr marL="932688" indent="0">
              <a:buNone/>
              <a:defRPr/>
            </a:lvl4pPr>
            <a:lvl5pPr marL="1252728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5" descr="02-Isometric-iPad-Air-Silver-Mock-up-v2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29638" r="57232" b="17311"/>
          <a:stretch/>
        </p:blipFill>
        <p:spPr>
          <a:xfrm>
            <a:off x="4119154" y="0"/>
            <a:ext cx="5024846" cy="5939821"/>
          </a:xfrm>
          <a:prstGeom prst="rect">
            <a:avLst/>
          </a:prstGeom>
        </p:spPr>
      </p:pic>
      <p:sp>
        <p:nvSpPr>
          <p:cNvPr id="12" name="Rectangle 13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00063" y="935038"/>
            <a:ext cx="5009836" cy="23077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rgbClr val="1C298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500063" y="3249497"/>
            <a:ext cx="5009836" cy="5647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000">
                <a:solidFill>
                  <a:srgbClr val="1718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569712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rgbClr val="17181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Name</a:t>
            </a:r>
            <a:endParaRPr lang="de-DE" dirty="0" smtClean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700"/>
            <a:ext cx="5697126" cy="3600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171815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smtClean="0"/>
              <a:t>Title</a:t>
            </a:r>
            <a:endParaRPr lang="de-DE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3" y="5211763"/>
            <a:ext cx="5693836" cy="490017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171815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pic>
        <p:nvPicPr>
          <p:cNvPr id="11" name="Picture 3" descr="Z:\Departments\Creative Services &amp; Copy Shop\Intern\Corp.Design\Brand Evolution_2015\Logo\IMS Logo RGB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7570" y="6221424"/>
            <a:ext cx="1440000" cy="41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0063" y="1599640"/>
            <a:ext cx="8265650" cy="4502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/>
            </a:lvl1pPr>
            <a:lvl2pPr marL="301752" indent="0">
              <a:buNone/>
              <a:defRPr/>
            </a:lvl2pPr>
            <a:lvl3pPr marL="612648" indent="0">
              <a:buNone/>
              <a:defRPr/>
            </a:lvl3pPr>
            <a:lvl4pPr marL="932688" indent="0">
              <a:buNone/>
              <a:defRPr/>
            </a:lvl4pPr>
            <a:lvl5pPr marL="1252728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2"/>
          <p:cNvSpPr>
            <a:spLocks noGrp="1"/>
          </p:cNvSpPr>
          <p:nvPr>
            <p:ph type="tbl" idx="1"/>
          </p:nvPr>
        </p:nvSpPr>
        <p:spPr>
          <a:xfrm>
            <a:off x="501650" y="1612900"/>
            <a:ext cx="8280400" cy="448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56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72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2"/>
          <p:cNvSpPr>
            <a:spLocks noGrp="1"/>
          </p:cNvSpPr>
          <p:nvPr>
            <p:ph type="tbl" idx="1"/>
          </p:nvPr>
        </p:nvSpPr>
        <p:spPr>
          <a:xfrm>
            <a:off x="501650" y="1612900"/>
            <a:ext cx="8280400" cy="448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56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5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7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9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Spalten - ohn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7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9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7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7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00064" y="935039"/>
            <a:ext cx="8281986" cy="230065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00062" y="3249497"/>
            <a:ext cx="8281987" cy="564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622829" y="87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latin typeface="Arial"/>
              <a:cs typeface="Arial"/>
              <a:sym typeface="Arial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828198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Name</a:t>
            </a:r>
            <a:endParaRPr lang="de-DE" dirty="0" smtClean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700"/>
            <a:ext cx="8281986" cy="3600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2" y="5198700"/>
            <a:ext cx="8281987" cy="50308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noProof="0" smtClean="0"/>
              <a:t>Date</a:t>
            </a:r>
            <a:endParaRPr lang="de-DE" noProof="0"/>
          </a:p>
        </p:txBody>
      </p:sp>
      <p:sp>
        <p:nvSpPr>
          <p:cNvPr id="13" name="Rectangle 4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  <a:cs typeface="Arial"/>
            </a:endParaRPr>
          </a:p>
        </p:txBody>
      </p:sp>
      <p:pic>
        <p:nvPicPr>
          <p:cNvPr id="12" name="Picture 3" descr="Z:\Departments\Creative Services &amp; Copy Shop\Intern\Corp.Design\Brand Evolution_2015\Logo\IMS Logo RG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7570" y="6221424"/>
            <a:ext cx="1440000" cy="41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14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6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39"/>
            <a:ext cx="5112054" cy="4502711"/>
          </a:xfrm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62143" y="1612771"/>
            <a:ext cx="2700858" cy="4489579"/>
          </a:xfrm>
        </p:spPr>
        <p:txBody>
          <a:bodyPr wrap="square" tIns="0">
            <a:noAutofit/>
            <a:scene3d>
              <a:camera prst="orthographicFront"/>
              <a:lightRig rig="threePt" dir="t"/>
            </a:scene3d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827477" y="1612771"/>
            <a:ext cx="8911" cy="4473031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22"/>
          <p:cNvCxnSpPr/>
          <p:nvPr userDrawn="1"/>
        </p:nvCxnSpPr>
        <p:spPr>
          <a:xfrm>
            <a:off x="5827477" y="1612771"/>
            <a:ext cx="8911" cy="4473031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9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8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812855" y="1599640"/>
            <a:ext cx="2952859" cy="4502710"/>
          </a:xfrm>
        </p:spPr>
        <p:txBody>
          <a:bodyPr wrap="square" tIns="0">
            <a:noAutofit/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40"/>
            <a:ext cx="4966818" cy="4502710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1088229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1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2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812855" y="1599640"/>
            <a:ext cx="2952859" cy="4502710"/>
          </a:xfrm>
        </p:spPr>
        <p:txBody>
          <a:bodyPr wrap="square" tIns="0">
            <a:noAutofit/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40"/>
            <a:ext cx="4966818" cy="4502710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1088229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1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24980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95443" y="1611313"/>
            <a:ext cx="8270271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1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24980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95443" y="1611313"/>
            <a:ext cx="8270271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1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"/>
            <a:ext cx="8280400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12801"/>
            <a:ext cx="392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238" y="2366962"/>
            <a:ext cx="3924000" cy="3735388"/>
          </a:xfrm>
        </p:spPr>
        <p:txBody>
          <a:bodyPr/>
          <a:lstStyle>
            <a:lvl1pPr rtl="0"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 rtl="0"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612801"/>
            <a:ext cx="392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16" y="2366962"/>
            <a:ext cx="3924000" cy="3735388"/>
          </a:xfrm>
        </p:spPr>
        <p:txBody>
          <a:bodyPr/>
          <a:lstStyle>
            <a:lvl1pPr rtl="0"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 rtl="0"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0063" y="1089025"/>
            <a:ext cx="8281987" cy="5237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cxnSp>
        <p:nvCxnSpPr>
          <p:cNvPr id="15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04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65651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0063" y="1611313"/>
            <a:ext cx="8281987" cy="4491037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089025"/>
            <a:ext cx="8265651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cxnSp>
        <p:nvCxnSpPr>
          <p:cNvPr id="13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6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1987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500063" y="1611313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690138" y="1611313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00063" y="3994150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690138" y="3994150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089025"/>
            <a:ext cx="8265651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cxnSp>
        <p:nvCxnSpPr>
          <p:cNvPr id="20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04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3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65651" cy="928688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050" y="1611312"/>
            <a:ext cx="8280000" cy="4491038"/>
          </a:xfrm>
          <a:solidFill>
            <a:schemeClr val="accent6"/>
          </a:solidFill>
        </p:spPr>
        <p:txBody>
          <a:bodyPr lIns="144000" tIns="144000" rIns="144000" bIns="144000"/>
          <a:lstStyle>
            <a:lvl1pPr rtl="0">
              <a:buClr>
                <a:schemeClr val="bg2"/>
              </a:buClr>
              <a:defRPr sz="2000"/>
            </a:lvl1pPr>
            <a:lvl2pPr rtl="0"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2050" y="1089025"/>
            <a:ext cx="8280000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cxnSp>
        <p:nvCxnSpPr>
          <p:cNvPr id="11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1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34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2" y="1611314"/>
            <a:ext cx="8281988" cy="162538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Abschnittsfolie</a:t>
            </a:r>
          </a:p>
        </p:txBody>
      </p:sp>
      <p:sp>
        <p:nvSpPr>
          <p:cNvPr id="9" name="Rectangle 4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  <a:cs typeface="Arial"/>
            </a:endParaRPr>
          </a:p>
        </p:txBody>
      </p:sp>
      <p:pic>
        <p:nvPicPr>
          <p:cNvPr id="6" name="Picture 3" descr="Z:\Departments\Creative Services &amp; Copy Shop\Intern\Corp.Design\Brand Evolution_2015\Logo\IMS Logo RG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7570" y="6221424"/>
            <a:ext cx="1440000" cy="41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7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1611313"/>
            <a:ext cx="8281987" cy="1235337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Zwischenfolie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2853725"/>
            <a:ext cx="8281987" cy="175372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1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45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9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4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67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4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2467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4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1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2016, IMS HEALTH – Mastercharts Teil 1</a:t>
            </a:r>
            <a:endParaRPr lang="de-D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0000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89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kt 48" hidden="1"/>
          <p:cNvGraphicFramePr>
            <a:graphicFrameLocks noChangeAspect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391753660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83" name="think-cell Slide" r:id="rId43" imgW="360" imgH="360" progId="TCLayout.ActiveDocument.1">
                  <p:embed/>
                </p:oleObj>
              </mc:Choice>
              <mc:Fallback>
                <p:oleObj name="think-cell Slide" r:id="rId43" imgW="360" imgH="360" progId="TCLayout.ActiveDocument.1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01649" y="1600200"/>
            <a:ext cx="8266114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501651" y="-12616"/>
            <a:ext cx="8266112" cy="94765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de-DE" dirty="0"/>
          </a:p>
        </p:txBody>
      </p:sp>
      <p:sp>
        <p:nvSpPr>
          <p:cNvPr id="25" name="TextBox 8"/>
          <p:cNvSpPr txBox="1"/>
          <p:nvPr/>
        </p:nvSpPr>
        <p:spPr>
          <a:xfrm>
            <a:off x="0" y="6427715"/>
            <a:ext cx="363338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buFont typeface="Arial"/>
              <a:buNone/>
            </a:pPr>
            <a:fld id="{DEF0A56F-D2D0-4957-B6A4-1DC911A5477B}" type="slidenum">
              <a:rPr lang="de-DE" sz="950" smtClean="0">
                <a:solidFill>
                  <a:srgbClr val="8EAFBF"/>
                </a:solidFill>
                <a:latin typeface="Arial" pitchFamily="34" charset="0"/>
                <a:cs typeface="Arial" pitchFamily="34" charset="0"/>
              </a:rPr>
              <a:pPr marL="0" indent="0" algn="r">
                <a:buFont typeface="Arial"/>
                <a:buNone/>
              </a:pPr>
              <a:t>‹#›</a:t>
            </a:fld>
            <a:endParaRPr lang="de-DE" sz="950" dirty="0">
              <a:solidFill>
                <a:srgbClr val="8EAFB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10"/>
          <p:cNvCxnSpPr/>
          <p:nvPr/>
        </p:nvCxnSpPr>
        <p:spPr>
          <a:xfrm>
            <a:off x="495444" y="6353138"/>
            <a:ext cx="0" cy="295349"/>
          </a:xfrm>
          <a:prstGeom prst="line">
            <a:avLst/>
          </a:prstGeom>
          <a:ln w="9525" cmpd="sng">
            <a:solidFill>
              <a:srgbClr val="CACC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EA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2016, IMS HEALTH – </a:t>
            </a:r>
            <a:r>
              <a:rPr lang="en-US" dirty="0" err="1" smtClean="0"/>
              <a:t>Mastercharts</a:t>
            </a:r>
            <a:r>
              <a:rPr lang="en-US" dirty="0" smtClean="0"/>
              <a:t> </a:t>
            </a:r>
            <a:r>
              <a:rPr lang="en-US" dirty="0" err="1" smtClean="0"/>
              <a:t>Teil</a:t>
            </a:r>
            <a:r>
              <a:rPr lang="en-US" dirty="0" smtClean="0"/>
              <a:t> 1</a:t>
            </a:r>
            <a:endParaRPr lang="de-DE" dirty="0"/>
          </a:p>
        </p:txBody>
      </p:sp>
      <p:sp>
        <p:nvSpPr>
          <p:cNvPr id="10" name="TextBox 8"/>
          <p:cNvSpPr txBox="1"/>
          <p:nvPr/>
        </p:nvSpPr>
        <p:spPr>
          <a:xfrm>
            <a:off x="0" y="6427715"/>
            <a:ext cx="363338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buFont typeface="Arial"/>
              <a:buNone/>
            </a:pPr>
            <a:fld id="{DEF0A56F-D2D0-4957-B6A4-1DC911A5477B}" type="slidenum">
              <a:rPr lang="de-DE" sz="950" smtClean="0">
                <a:solidFill>
                  <a:srgbClr val="8EAFBF"/>
                </a:solidFill>
                <a:latin typeface="Arial" pitchFamily="34" charset="0"/>
                <a:cs typeface="Arial" pitchFamily="34" charset="0"/>
              </a:rPr>
              <a:pPr marL="0" indent="0" algn="r">
                <a:buFont typeface="Arial"/>
                <a:buNone/>
              </a:pPr>
              <a:t>‹#›</a:t>
            </a:fld>
            <a:endParaRPr lang="de-DE" sz="950" dirty="0">
              <a:solidFill>
                <a:srgbClr val="8EAFB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444" y="6353138"/>
            <a:ext cx="0" cy="295349"/>
          </a:xfrm>
          <a:prstGeom prst="line">
            <a:avLst/>
          </a:prstGeom>
          <a:ln w="9525" cmpd="sng">
            <a:solidFill>
              <a:srgbClr val="CACC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Z:\Departments\Creative Services &amp; Copy Shop\Intern\Corp.Design\Brand Evolution_2015\Logo\IMS Logo RGB.jpg"/>
          <p:cNvPicPr>
            <a:picLocks noChangeAspect="1" noChangeArrowheads="1"/>
          </p:cNvPicPr>
          <p:nvPr/>
        </p:nvPicPr>
        <p:blipFill>
          <a:blip r:embed="rId45" cstate="print"/>
          <a:srcRect b="32350"/>
          <a:stretch>
            <a:fillRect/>
          </a:stretch>
        </p:blipFill>
        <p:spPr bwMode="auto">
          <a:xfrm>
            <a:off x="7267570" y="6316664"/>
            <a:ext cx="1440000" cy="28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8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22" r:id="rId3"/>
    <p:sldLayoutId id="2147483805" r:id="rId4"/>
    <p:sldLayoutId id="2147483806" r:id="rId5"/>
    <p:sldLayoutId id="2147483807" r:id="rId6"/>
    <p:sldLayoutId id="2147483841" r:id="rId7"/>
    <p:sldLayoutId id="2147483869" r:id="rId8"/>
    <p:sldLayoutId id="2147483808" r:id="rId9"/>
    <p:sldLayoutId id="2147483870" r:id="rId10"/>
    <p:sldLayoutId id="2147483809" r:id="rId11"/>
    <p:sldLayoutId id="2147483823" r:id="rId12"/>
    <p:sldLayoutId id="2147483838" r:id="rId13"/>
    <p:sldLayoutId id="2147483839" r:id="rId14"/>
    <p:sldLayoutId id="2147483871" r:id="rId15"/>
    <p:sldLayoutId id="2147483810" r:id="rId16"/>
    <p:sldLayoutId id="2147483872" r:id="rId17"/>
    <p:sldLayoutId id="2147483885" r:id="rId18"/>
    <p:sldLayoutId id="2147483811" r:id="rId19"/>
    <p:sldLayoutId id="2147483873" r:id="rId20"/>
    <p:sldLayoutId id="2147483840" r:id="rId21"/>
    <p:sldLayoutId id="2147483844" r:id="rId22"/>
    <p:sldLayoutId id="2147483812" r:id="rId23"/>
    <p:sldLayoutId id="2147483874" r:id="rId24"/>
    <p:sldLayoutId id="2147483836" r:id="rId25"/>
    <p:sldLayoutId id="2147483843" r:id="rId26"/>
    <p:sldLayoutId id="2147483813" r:id="rId27"/>
    <p:sldLayoutId id="2147483875" r:id="rId28"/>
    <p:sldLayoutId id="2147483837" r:id="rId29"/>
    <p:sldLayoutId id="2147483814" r:id="rId30"/>
    <p:sldLayoutId id="2147483815" r:id="rId31"/>
    <p:sldLayoutId id="2147483876" r:id="rId32"/>
    <p:sldLayoutId id="2147483816" r:id="rId33"/>
    <p:sldLayoutId id="2147483877" r:id="rId34"/>
    <p:sldLayoutId id="2147483817" r:id="rId35"/>
    <p:sldLayoutId id="2147483818" r:id="rId36"/>
    <p:sldLayoutId id="2147483819" r:id="rId37"/>
    <p:sldLayoutId id="2147483820" r:id="rId38"/>
    <p:sldLayoutId id="2147483821" r:id="rId39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15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144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•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73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–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002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◦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8.emf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8.xml"/><Relationship Id="rId17" Type="http://schemas.openxmlformats.org/officeDocument/2006/relationships/oleObject" Target="../embeddings/oleObject43.bin"/><Relationship Id="rId2" Type="http://schemas.openxmlformats.org/officeDocument/2006/relationships/tags" Target="../tags/tag42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41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oleObject" Target="../embeddings/oleObject42.bin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0882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0026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47" name="think-cell Slide" r:id="rId14" imgW="0" imgH="0" progId="TCLayout.ActiveDocument.1">
                  <p:embed/>
                </p:oleObj>
              </mc:Choice>
              <mc:Fallback>
                <p:oleObj name="think-cell Slide" r:id="rId14" imgW="0" imgH="0" progId="TCLayout.ActiveDocument.1">
                  <p:embed/>
                  <p:pic>
                    <p:nvPicPr>
                      <p:cNvPr id="0" name="AutoShape 87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hteck 3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14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810885" name="Text Box 5"/>
          <p:cNvSpPr txBox="1">
            <a:spLocks noChangeArrowheads="1"/>
          </p:cNvSpPr>
          <p:nvPr/>
        </p:nvSpPr>
        <p:spPr bwMode="auto">
          <a:xfrm>
            <a:off x="504507" y="5306332"/>
            <a:ext cx="81546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800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Quelle: IMS </a:t>
            </a:r>
            <a:r>
              <a:rPr lang="de-DE" sz="800" baseline="300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de-DE" sz="8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Disease Analyzer, Anwendung Regressionsmodell zur Berechnung der </a:t>
            </a:r>
            <a:r>
              <a:rPr lang="de-DE" sz="8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Risikowahrscheinlichkeiten	* Statistisch signifikant  </a:t>
            </a:r>
            <a:endParaRPr lang="de-DE" sz="800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088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31913" y="4591050"/>
            <a:ext cx="18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 eaLnBrk="0" hangingPunct="0"/>
            <a:r>
              <a:rPr lang="en-US" sz="1300" dirty="0" err="1" smtClean="0">
                <a:latin typeface="Arial"/>
                <a:cs typeface="Arial"/>
                <a:sym typeface="Arial"/>
              </a:rPr>
              <a:t>Kardiovaskuläre</a:t>
            </a:r>
            <a:r>
              <a:rPr lang="en-US" sz="1300" dirty="0" smtClean="0">
                <a:latin typeface="Arial"/>
                <a:cs typeface="Arial"/>
                <a:sym typeface="Arial"/>
              </a:rPr>
              <a:t> </a:t>
            </a:r>
            <a:r>
              <a:rPr lang="en-US" sz="1300" dirty="0" err="1" smtClean="0">
                <a:latin typeface="Arial"/>
                <a:cs typeface="Arial"/>
                <a:sym typeface="Arial"/>
              </a:rPr>
              <a:t>Ereignisse</a:t>
            </a:r>
            <a:endParaRPr lang="de-DE" sz="1300" dirty="0">
              <a:latin typeface="Arial"/>
              <a:cs typeface="Arial"/>
              <a:sym typeface="Arial"/>
            </a:endParaRPr>
          </a:p>
        </p:txBody>
      </p:sp>
      <p:sp>
        <p:nvSpPr>
          <p:cNvPr id="2810893" name="Text Box 5"/>
          <p:cNvSpPr txBox="1">
            <a:spLocks noChangeArrowheads="1"/>
          </p:cNvSpPr>
          <p:nvPr/>
        </p:nvSpPr>
        <p:spPr bwMode="auto">
          <a:xfrm rot="16200000">
            <a:off x="-254071" y="3044825"/>
            <a:ext cx="1918148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11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Erhöhtes Risiko in %</a:t>
            </a:r>
            <a:endParaRPr lang="de-DE" sz="1100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el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Erhöhtes Risiko für kardiovaskuläre Ereignisse in Folge von Mobbing </a:t>
            </a:r>
            <a:endParaRPr lang="de-DE" sz="2000" dirty="0"/>
          </a:p>
        </p:txBody>
      </p:sp>
      <p:sp>
        <p:nvSpPr>
          <p:cNvPr id="32" name="Fußzeilenplatzhalter 3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2016, IMS HEALTH</a:t>
            </a:r>
            <a:endParaRPr lang="de-DE" dirty="0"/>
          </a:p>
        </p:txBody>
      </p:sp>
      <p:sp>
        <p:nvSpPr>
          <p:cNvPr id="21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80312" y="4591050"/>
            <a:ext cx="102234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 eaLnBrk="0" hangingPunct="0"/>
            <a:r>
              <a:rPr lang="en-US" sz="1300" dirty="0" err="1" smtClean="0">
                <a:latin typeface="Arial"/>
                <a:cs typeface="Arial"/>
                <a:sym typeface="Arial"/>
              </a:rPr>
              <a:t>Schlaganfall</a:t>
            </a:r>
            <a:endParaRPr lang="de-DE" sz="1300" dirty="0">
              <a:latin typeface="Arial"/>
              <a:cs typeface="Arial"/>
              <a:sym typeface="Arial"/>
            </a:endParaRPr>
          </a:p>
        </p:txBody>
      </p:sp>
      <p:sp>
        <p:nvSpPr>
          <p:cNvPr id="19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8144" y="4591050"/>
            <a:ext cx="652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 eaLnBrk="0" hangingPunct="0"/>
            <a:r>
              <a:rPr lang="en-US" sz="1300" dirty="0" smtClean="0">
                <a:latin typeface="Arial"/>
                <a:cs typeface="Arial"/>
                <a:sym typeface="Arial"/>
              </a:rPr>
              <a:t>Angina </a:t>
            </a:r>
            <a:r>
              <a:rPr lang="en-US" sz="1300" dirty="0" smtClean="0">
                <a:latin typeface="Arial"/>
                <a:cs typeface="Arial"/>
                <a:sym typeface="Arial"/>
              </a:rPr>
              <a:t>pectoris*</a:t>
            </a:r>
            <a:endParaRPr lang="de-DE" sz="1300" dirty="0">
              <a:latin typeface="Arial"/>
              <a:cs typeface="Arial"/>
              <a:sym typeface="Arial"/>
            </a:endParaRPr>
          </a:p>
        </p:txBody>
      </p:sp>
      <p:sp>
        <p:nvSpPr>
          <p:cNvPr id="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5936" y="4594225"/>
            <a:ext cx="111132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 eaLnBrk="0" hangingPunct="0"/>
            <a:r>
              <a:rPr lang="en-US" sz="1300" dirty="0" err="1" smtClean="0">
                <a:latin typeface="Arial"/>
                <a:cs typeface="Arial"/>
                <a:sym typeface="Arial"/>
              </a:rPr>
              <a:t>Myokardinfarkt</a:t>
            </a:r>
            <a:endParaRPr lang="de-DE" sz="1300" dirty="0">
              <a:latin typeface="Arial"/>
              <a:cs typeface="Arial"/>
              <a:sym typeface="Arial"/>
            </a:endParaRPr>
          </a:p>
        </p:txBody>
      </p:sp>
      <p:cxnSp>
        <p:nvCxnSpPr>
          <p:cNvPr id="75" name="Gerade Verbindung 74"/>
          <p:cNvCxnSpPr/>
          <p:nvPr/>
        </p:nvCxnSpPr>
        <p:spPr>
          <a:xfrm flipH="1">
            <a:off x="3391786" y="1930400"/>
            <a:ext cx="10634" cy="30834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44072844"/>
              </p:ext>
            </p:extLst>
          </p:nvPr>
        </p:nvGraphicFramePr>
        <p:xfrm>
          <a:off x="3505200" y="1828799"/>
          <a:ext cx="5419677" cy="286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48" name="Chart" r:id="rId15" imgW="5419677" imgH="2867130" progId="MSGraph.Chart.8">
                  <p:embed followColorScheme="full"/>
                </p:oleObj>
              </mc:Choice>
              <mc:Fallback>
                <p:oleObj name="Chart" r:id="rId15" imgW="5419677" imgH="28671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05200" y="1828799"/>
                        <a:ext cx="5419677" cy="2867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6026150" y="3400425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6BD9DE3-BE3B-4C1E-A117-F81091034DAA}" type="datetime'''''''7''''''''''''''''''''''9''''''''%'''''''''''''''''">
              <a:rPr lang="de-DE" altLang="en-US" sz="1400"/>
              <a:pPr/>
              <a:t>79%</a:t>
            </a:fld>
            <a:endParaRPr lang="de-DE" sz="1400" dirty="0">
              <a:latin typeface="+mn-lt"/>
              <a:sym typeface="+mn-lt"/>
            </a:endParaRPr>
          </a:p>
        </p:txBody>
      </p:sp>
      <p:graphicFrame>
        <p:nvGraphicFramePr>
          <p:cNvPr id="41" name="Objekt 40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479439257"/>
              </p:ext>
            </p:extLst>
          </p:nvPr>
        </p:nvGraphicFramePr>
        <p:xfrm>
          <a:off x="1219200" y="2095500"/>
          <a:ext cx="1990610" cy="254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49" name="Chart" r:id="rId17" imgW="1990610" imgH="2543130" progId="MSGraph.Chart.8">
                  <p:embed followColorScheme="full"/>
                </p:oleObj>
              </mc:Choice>
              <mc:Fallback>
                <p:oleObj name="Chart" r:id="rId17" imgW="1990610" imgH="25431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19200" y="2095500"/>
                        <a:ext cx="1990610" cy="2543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016125" y="3505200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BB0B657-DA03-43B8-AF2F-90CFD1C6FC59}" type="datetime'''69''''''''''''''''''''''''''%'''''''''''''''''''''''''''">
              <a:rPr lang="de-DE" altLang="en-US" sz="1400">
                <a:latin typeface="+mn-lt"/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69%</a:t>
            </a:fld>
            <a:endParaRPr lang="de-DE" sz="1400" dirty="0">
              <a:latin typeface="+mn-lt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&gt;&lt;m_bNumberIsYear val=&quot;0&quot;/&gt;&lt;m_strFormatTime&gt;%m/%y&lt;/m_strFormatTime&gt;&lt;/m_precDefaultMonth&gt;&lt;m_precDefaultWeek/&gt;&lt;m_precDefaultDay/&gt;&lt;m_mruColor&gt;&lt;m_vecMRU length=&quot;5&quot;&gt;&lt;elem m_fUsage=&quot;2.64397771717298240000E+000&quot;&gt;&lt;m_msothmcolidx val=&quot;0&quot;/&gt;&lt;m_rgb r=&quot;20&quot; g=&quot;c2&quot; b=&quot;2f&quot;/&gt;&lt;m_ppcolschidx tagver0=&quot;23004&quot; tagname0=&quot;m_ppcolschidxUNRECOGNIZED&quot; val=&quot;0&quot;/&gt;&lt;m_nBrightness val=&quot;0&quot;/&gt;&lt;/elem&gt;&lt;elem m_fUsage=&quot;2.20148903619000040000E+000&quot;&gt;&lt;m_msothmcolidx val=&quot;0&quot;/&gt;&lt;m_rgb r=&quot;ff&quot; g=&quot;94&quot; b=&quot;c&quot;/&gt;&lt;m_ppcolschidx tagver0=&quot;23004&quot; tagname0=&quot;m_ppcolschidxUNRECOGNIZED&quot; val=&quot;0&quot;/&gt;&lt;m_nBrightness val=&quot;0&quot;/&gt;&lt;/elem&gt;&lt;elem m_fUsage=&quot;2.18242953648100000000E+000&quot;&gt;&lt;m_msothmcolidx val=&quot;0&quot;/&gt;&lt;m_rgb r=&quot;29&quot; g=&quot;7d&quot; b=&quot;fd&quot;/&gt;&lt;m_ppcolschidx tagver0=&quot;23004&quot; tagname0=&quot;m_ppcolschidxUNRECOGNIZED&quot; val=&quot;0&quot;/&gt;&lt;m_nBrightness val=&quot;0&quot;/&gt;&lt;/elem&gt;&lt;elem m_fUsage=&quot;1.82914807183290030000E+000&quot;&gt;&lt;m_msothmcolidx val=&quot;0&quot;/&gt;&lt;m_rgb r=&quot;37&quot; g=&quot;da&quot; b=&quot;d3&quot;/&gt;&lt;m_ppcolschidx tagver0=&quot;23004&quot; tagname0=&quot;m_ppcolschidxUNRECOGNIZED&quot; val=&quot;0&quot;/&gt;&lt;m_nBrightness val=&quot;0&quot;/&gt;&lt;/elem&gt;&lt;elem m_fUsage=&quot;2.56661826357868550000E-001&quot;&gt;&lt;m_msothmcolidx val=&quot;0&quot;/&gt;&lt;m_rgb r=&quot;15&quot; g=&quot;80&quot; b=&quot;20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Pow1nmNUOscxTc8MLVR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GZlS.m5kim_UYV7Oxlt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kg8Mu59kWTWy5YO1AGd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5Sg2FltEuV5OpQk8jGK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eUm07VUyE81m7faPM9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0MaV0eS1.mYh1FXSjI3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S4HJnWQ5uW_D6BJoHp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gXzziwSfumaeYJEKeWt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x97xEARSSX3LlVHSul5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IMS 2015">
      <a:dk1>
        <a:srgbClr val="000000"/>
      </a:dk1>
      <a:lt1>
        <a:sysClr val="window" lastClr="FFFFFF"/>
      </a:lt1>
      <a:dk2>
        <a:srgbClr val="1C2980"/>
      </a:dk2>
      <a:lt2>
        <a:srgbClr val="25B4FF"/>
      </a:lt2>
      <a:accent1>
        <a:srgbClr val="1C2980"/>
      </a:accent1>
      <a:accent2>
        <a:srgbClr val="FFCF32"/>
      </a:accent2>
      <a:accent3>
        <a:srgbClr val="37DAD3"/>
      </a:accent3>
      <a:accent4>
        <a:srgbClr val="FB4F39"/>
      </a:accent4>
      <a:accent5>
        <a:srgbClr val="20C22F"/>
      </a:accent5>
      <a:accent6>
        <a:srgbClr val="D1DFE5"/>
      </a:accent6>
      <a:hlink>
        <a:srgbClr val="8EAFBF"/>
      </a:hlink>
      <a:folHlink>
        <a:srgbClr val="FB4F39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accent1"/>
          </a:solidFill>
          <a:round/>
          <a:headEnd/>
          <a:tailEnd type="triangle" w="med" len="med"/>
        </a:ln>
      </a:spPr>
      <a:bodyPr/>
      <a:lstStyle>
        <a:defPPr algn="ctr">
          <a:defRPr>
            <a:latin typeface="Arial"/>
            <a:cs typeface="Arial"/>
            <a:sym typeface="Arial"/>
          </a:defRPr>
        </a:defPPr>
      </a:lst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Navy">
      <a:srgbClr val="1C2980"/>
    </a:custClr>
    <a:custClr name="IMS Atmosphere">
      <a:srgbClr val="25B4FF"/>
    </a:custClr>
    <a:custClr name="IMS Teal">
      <a:srgbClr val="37DAD3"/>
    </a:custClr>
    <a:custClr name="IMS Yellow">
      <a:srgbClr val="FFCF32"/>
    </a:custClr>
    <a:custClr name="IMS Green">
      <a:srgbClr val="20C22F"/>
    </a:custClr>
    <a:custClr name="IMS Orange">
      <a:srgbClr val="FF940C"/>
    </a:custClr>
    <a:custClr name="IMS Blue">
      <a:srgbClr val="297DFD"/>
    </a:custClr>
    <a:custClr name="IMS Charcoal">
      <a:srgbClr val="3A4F5A"/>
    </a:custClr>
    <a:custClr name="IMS Gray">
      <a:srgbClr val="8EAFBF"/>
    </a:custClr>
    <a:custClr name="IMS Coral">
      <a:srgbClr val="FB4F39"/>
    </a:custClr>
    <a:custClr name="IMS Natural">
      <a:srgbClr val="F7F5F4"/>
    </a:custClr>
  </a:custClrLst>
</a:theme>
</file>

<file path=ppt/theme/theme2.xml><?xml version="1.0" encoding="utf-8"?>
<a:theme xmlns:a="http://schemas.openxmlformats.org/drawingml/2006/main" name="Office Theme">
  <a:themeElements>
    <a:clrScheme name="IMS (june'12)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08080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3.xml><?xml version="1.0" encoding="utf-8"?>
<a:theme xmlns:a="http://schemas.openxmlformats.org/drawingml/2006/main" name="Office Theme">
  <a:themeElements>
    <a:clrScheme name="IMS (june'12)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08080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40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Verdana</vt:lpstr>
      <vt:lpstr>blank</vt:lpstr>
      <vt:lpstr>think-cell Slide</vt:lpstr>
      <vt:lpstr>Chart</vt:lpstr>
      <vt:lpstr>Erhöhtes Risiko für kardiovaskuläre Ereignisse in Folge von Mobbing </vt:lpstr>
    </vt:vector>
  </TitlesOfParts>
  <Company>IMS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Mastercharts</dc:title>
  <dc:creator>dpabst</dc:creator>
  <dc:description>1st May 2013. (Pass 8)</dc:description>
  <cp:lastModifiedBy>Maag, Gisela (Frankfurt)</cp:lastModifiedBy>
  <cp:revision>924</cp:revision>
  <dcterms:created xsi:type="dcterms:W3CDTF">2015-06-03T12:16:01Z</dcterms:created>
  <dcterms:modified xsi:type="dcterms:W3CDTF">2016-09-21T12:25:38Z</dcterms:modified>
</cp:coreProperties>
</file>